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4" r:id="rId3"/>
    <p:sldId id="267" r:id="rId4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8E6"/>
    <a:srgbClr val="85B2DC"/>
    <a:srgbClr val="C0BFC1"/>
    <a:srgbClr val="A6A6A8"/>
    <a:srgbClr val="CAE7B4"/>
    <a:srgbClr val="A3D47B"/>
    <a:srgbClr val="B19ACA"/>
    <a:srgbClr val="E2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585" autoAdjust="0"/>
  </p:normalViewPr>
  <p:slideViewPr>
    <p:cSldViewPr showGuides="1">
      <p:cViewPr>
        <p:scale>
          <a:sx n="90" d="100"/>
          <a:sy n="90" d="100"/>
        </p:scale>
        <p:origin x="-1608" y="-58"/>
      </p:cViewPr>
      <p:guideLst>
        <p:guide orient="horz" pos="4042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23" y="629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78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143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Hi </a:t>
            </a:r>
            <a:r>
              <a:rPr lang="fi-FI" dirty="0" err="1" smtClean="0"/>
              <a:t>everybody</a:t>
            </a:r>
            <a:r>
              <a:rPr lang="fi-FI" dirty="0" smtClean="0"/>
              <a:t>!</a:t>
            </a:r>
          </a:p>
          <a:p>
            <a:r>
              <a:rPr lang="fi-FI" dirty="0" smtClean="0"/>
              <a:t>My </a:t>
            </a:r>
            <a:r>
              <a:rPr lang="fi-FI" dirty="0" err="1" smtClean="0"/>
              <a:t>name</a:t>
            </a:r>
            <a:r>
              <a:rPr lang="fi-FI" dirty="0" smtClean="0"/>
              <a:t> is Nella Savolainen and I </a:t>
            </a:r>
            <a:r>
              <a:rPr lang="fi-FI" dirty="0" err="1" smtClean="0"/>
              <a:t>work</a:t>
            </a:r>
            <a:r>
              <a:rPr lang="fi-FI" dirty="0" smtClean="0"/>
              <a:t> as an </a:t>
            </a:r>
            <a:r>
              <a:rPr lang="fi-FI" dirty="0" err="1" smtClean="0"/>
              <a:t>expert</a:t>
            </a:r>
            <a:r>
              <a:rPr lang="fi-FI" dirty="0" smtClean="0"/>
              <a:t> in National Institute of Health and </a:t>
            </a:r>
            <a:r>
              <a:rPr lang="fi-FI" dirty="0" err="1" smtClean="0"/>
              <a:t>Welfare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r>
              <a:rPr lang="fi-FI" dirty="0" smtClean="0"/>
              <a:t> in Finland. My </a:t>
            </a:r>
            <a:r>
              <a:rPr lang="fi-FI" dirty="0" err="1" smtClean="0"/>
              <a:t>area</a:t>
            </a:r>
            <a:r>
              <a:rPr lang="fi-FI" dirty="0" smtClean="0"/>
              <a:t> of </a:t>
            </a:r>
            <a:r>
              <a:rPr lang="fi-FI" dirty="0" err="1" smtClean="0"/>
              <a:t>work</a:t>
            </a:r>
            <a:r>
              <a:rPr lang="fi-FI" dirty="0" smtClean="0"/>
              <a:t> is </a:t>
            </a:r>
            <a:r>
              <a:rPr lang="fi-FI" dirty="0" err="1" smtClean="0"/>
              <a:t>supporting</a:t>
            </a:r>
            <a:r>
              <a:rPr lang="fi-FI" dirty="0" smtClean="0"/>
              <a:t> </a:t>
            </a:r>
            <a:r>
              <a:rPr lang="fi-FI" dirty="0" err="1" smtClean="0"/>
              <a:t>municipalities</a:t>
            </a:r>
            <a:r>
              <a:rPr lang="fi-FI" dirty="0" smtClean="0"/>
              <a:t> in </a:t>
            </a:r>
            <a:r>
              <a:rPr lang="fi-FI" dirty="0" err="1" smtClean="0"/>
              <a:t>promoting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and </a:t>
            </a:r>
            <a:r>
              <a:rPr lang="fi-FI" dirty="0" err="1" smtClean="0"/>
              <a:t>welfare</a:t>
            </a:r>
            <a:r>
              <a:rPr lang="fi-FI" dirty="0" smtClean="0"/>
              <a:t>. </a:t>
            </a:r>
            <a:endParaRPr lang="fi-FI" dirty="0"/>
          </a:p>
          <a:p>
            <a:r>
              <a:rPr lang="fi-FI" dirty="0" err="1" smtClean="0"/>
              <a:t>I´ve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asked</a:t>
            </a:r>
            <a:r>
              <a:rPr lang="fi-FI" dirty="0" smtClean="0"/>
              <a:t> to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an </a:t>
            </a:r>
            <a:r>
              <a:rPr lang="fi-FI" dirty="0" err="1" smtClean="0"/>
              <a:t>introduction</a:t>
            </a:r>
            <a:r>
              <a:rPr lang="fi-FI" dirty="0" smtClean="0"/>
              <a:t> to the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. 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66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dirty="0"/>
              <a:t>Few </a:t>
            </a:r>
            <a:r>
              <a:rPr lang="en-US" sz="900" dirty="0" smtClean="0"/>
              <a:t>examples of conditions that promote working across sectors:</a:t>
            </a:r>
          </a:p>
          <a:p>
            <a:r>
              <a:rPr lang="en-US" sz="900" dirty="0" smtClean="0"/>
              <a:t>such </a:t>
            </a:r>
            <a:r>
              <a:rPr lang="en-US" sz="900" dirty="0"/>
              <a:t>as “good personal contacts or regular meetings with other departments” or “passionate and knowledgeable politicians</a:t>
            </a:r>
            <a:r>
              <a:rPr lang="en-US" sz="900" dirty="0" smtClean="0"/>
              <a:t>” or “same goals in different arenas – for example the goal could be to get the citizens to cycle more. In health sector perspective, it´s important because of the health benefits, but in the environmental sectors point of view it´s important to minimize the air pollution in the cities. </a:t>
            </a:r>
          </a:p>
          <a:p>
            <a:r>
              <a:rPr lang="en-US" sz="900" dirty="0" smtClean="0"/>
              <a:t> </a:t>
            </a:r>
          </a:p>
          <a:p>
            <a:r>
              <a:rPr lang="en-US" sz="900" dirty="0" smtClean="0"/>
              <a:t>Conversely</a:t>
            </a:r>
            <a:r>
              <a:rPr lang="en-US" sz="900" dirty="0"/>
              <a:t>, “limited or misused resources” and “competing or conflicting interests” might make intersectoral collaboration difficult. </a:t>
            </a:r>
            <a:endParaRPr lang="en-US" sz="900" dirty="0" smtClean="0"/>
          </a:p>
          <a:p>
            <a:endParaRPr lang="en-US" sz="900" dirty="0"/>
          </a:p>
          <a:p>
            <a:r>
              <a:rPr lang="en-US" sz="900" dirty="0" smtClean="0"/>
              <a:t>Depending </a:t>
            </a:r>
            <a:r>
              <a:rPr lang="en-US" sz="900" dirty="0"/>
              <a:t>on how you observe the groups develop their lists, you might need to ask them to generalize their observations or be more specific so that the group can prepare a list that applies to most </a:t>
            </a:r>
            <a:r>
              <a:rPr lang="en-US" sz="900" dirty="0" smtClean="0"/>
              <a:t>contexts.</a:t>
            </a:r>
          </a:p>
          <a:p>
            <a:endParaRPr lang="en-US" sz="90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631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EABBFBB-DF1A-4B2B-8BEE-F79AD5DC725E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2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24200" y="4038600"/>
            <a:ext cx="2603500" cy="1064086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43000"/>
            <a:ext cx="8207375" cy="12954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2075"/>
            <a:ext cx="8207375" cy="949325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  <p:pic>
        <p:nvPicPr>
          <p:cNvPr id="19" name="Picture 14" descr="THL_KV_LOGO_PP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09800" y="5226679"/>
            <a:ext cx="4572000" cy="2258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B6BC-04DE-4967-975B-F51AD218A551}" type="datetimeFigureOut">
              <a:rPr lang="fi-FI" smtClean="0"/>
              <a:pPr/>
              <a:t>24.6.2015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000"/>
            <a:ext cx="8218488" cy="4068000"/>
          </a:xfrm>
        </p:spPr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000"/>
            <a:ext cx="4032250" cy="4068000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20000"/>
            <a:ext cx="4033838" cy="406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/>
              <a:pPr/>
              <a:t>24.6.2015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Esityksen nimi / Tekijä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251520" y="1484784"/>
            <a:ext cx="864096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24.6.2015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pc="20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pc="30" baseline="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SHORT_THL_LOGO_WEB_186x80px.jpg"/>
          <p:cNvPicPr>
            <a:picLocks noChangeAspect="1"/>
          </p:cNvPicPr>
          <p:nvPr/>
        </p:nvPicPr>
        <p:blipFill>
          <a:blip r:embed="rId13" cstate="print"/>
          <a:srcRect t="9687" b="12813"/>
          <a:stretch>
            <a:fillRect/>
          </a:stretch>
        </p:blipFill>
        <p:spPr>
          <a:xfrm>
            <a:off x="152400" y="5994398"/>
            <a:ext cx="1524000" cy="508000"/>
          </a:xfrm>
          <a:prstGeom prst="rect">
            <a:avLst/>
          </a:prstGeom>
        </p:spPr>
      </p:pic>
      <p:pic>
        <p:nvPicPr>
          <p:cNvPr id="14" name="Picture 12" descr="THL_KV_LOGO_PP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368801" y="6273801"/>
            <a:ext cx="4572000" cy="225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6" r:id="rId4"/>
    <p:sldLayoutId id="2147483652" r:id="rId5"/>
    <p:sldLayoutId id="2147483658" r:id="rId6"/>
    <p:sldLayoutId id="2147483653" r:id="rId7"/>
    <p:sldLayoutId id="2147483654" r:id="rId8"/>
    <p:sldLayoutId id="2147483659" r:id="rId9"/>
    <p:sldLayoutId id="2147483655" r:id="rId10"/>
    <p:sldLayoutId id="2147483657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30338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CE68FF-8E34-4F85-818D-CEA12CA39FD0}" type="datetime1">
              <a:rPr lang="fi-FI" smtClean="0"/>
              <a:pPr/>
              <a:t>24.6.2015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Conditions that promote  or hinder working across sectors or levels of </a:t>
            </a:r>
            <a:r>
              <a:rPr lang="en-US" dirty="0" smtClean="0"/>
              <a:t>government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r>
              <a:rPr lang="fi-FI" dirty="0" smtClean="0"/>
              <a:t> to the Group Activity, </a:t>
            </a:r>
            <a:br>
              <a:rPr lang="fi-FI" dirty="0" smtClean="0"/>
            </a:br>
            <a:r>
              <a:rPr lang="fi-FI" dirty="0" err="1" smtClean="0"/>
              <a:t>pages</a:t>
            </a:r>
            <a:r>
              <a:rPr lang="fi-FI" dirty="0" smtClean="0"/>
              <a:t> 70-72 in the </a:t>
            </a:r>
            <a:r>
              <a:rPr lang="fi-FI" dirty="0" err="1" smtClean="0"/>
              <a:t>HiAP</a:t>
            </a:r>
            <a:r>
              <a:rPr lang="fi-FI" dirty="0" smtClean="0"/>
              <a:t> Training </a:t>
            </a:r>
            <a:r>
              <a:rPr lang="fi-FI" dirty="0" err="1" smtClean="0"/>
              <a:t>Manual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Nella Savolainen</a:t>
            </a:r>
            <a:endParaRPr lang="fi-FI" dirty="0"/>
          </a:p>
        </p:txBody>
      </p:sp>
      <p:pic>
        <p:nvPicPr>
          <p:cNvPr id="9" name="Picture 7" descr="ylabanneri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7976"/>
            <a:ext cx="9144000" cy="784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401605" y="2996952"/>
            <a:ext cx="8424936" cy="15841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Group Activity (20 min):</a:t>
            </a:r>
            <a:br>
              <a:rPr lang="fi-FI" dirty="0" smtClean="0"/>
            </a:br>
            <a:r>
              <a:rPr lang="fi-FI" dirty="0" err="1" smtClean="0"/>
              <a:t>Discuss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the </a:t>
            </a:r>
            <a:r>
              <a:rPr lang="fi-FI" dirty="0" err="1" smtClean="0"/>
              <a:t>conditions</a:t>
            </a:r>
            <a:r>
              <a:rPr lang="fi-FI" dirty="0" smtClean="0"/>
              <a:t> and </a:t>
            </a:r>
            <a:r>
              <a:rPr lang="fi-FI" dirty="0" err="1" smtClean="0"/>
              <a:t>contexts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purpose of this group activity is for the participants to discuss the conditions and context that support or hinder working across departments and levels of government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It is likely that participants will have direct experience, </a:t>
            </a:r>
            <a:r>
              <a:rPr lang="en-US" sz="1600" dirty="0"/>
              <a:t>both positive and negative, of intersectoral collaboration. </a:t>
            </a:r>
          </a:p>
          <a:p>
            <a:r>
              <a:rPr lang="en-US" sz="1600" b="1" dirty="0" smtClean="0"/>
              <a:t>Prepare a </a:t>
            </a:r>
            <a:r>
              <a:rPr lang="en-US" sz="1600" b="1" dirty="0"/>
              <a:t>list of </a:t>
            </a:r>
            <a:r>
              <a:rPr lang="en-US" sz="1600" b="1" u="sng" dirty="0"/>
              <a:t>conditions or situations </a:t>
            </a:r>
            <a:r>
              <a:rPr lang="en-US" sz="1600" b="1" dirty="0"/>
              <a:t>that promote or hinder working across sectors and levels of </a:t>
            </a:r>
            <a:r>
              <a:rPr lang="en-US" sz="1600" b="1" dirty="0" smtClean="0"/>
              <a:t>government</a:t>
            </a:r>
            <a:r>
              <a:rPr lang="en-US" sz="1600" b="1" dirty="0"/>
              <a:t> </a:t>
            </a:r>
            <a:r>
              <a:rPr lang="en-US" sz="1600" b="1" dirty="0" smtClean="0"/>
              <a:t>in small groups (3-5 members)</a:t>
            </a:r>
          </a:p>
          <a:p>
            <a:r>
              <a:rPr lang="en-US" sz="1600" b="1" dirty="0" smtClean="0"/>
              <a:t>You can base the list on your own experiences</a:t>
            </a:r>
          </a:p>
          <a:p>
            <a:r>
              <a:rPr lang="en-US" sz="1600" b="1" dirty="0"/>
              <a:t>S</a:t>
            </a:r>
            <a:r>
              <a:rPr lang="en-US" sz="1600" b="1" dirty="0" smtClean="0"/>
              <a:t>omeone </a:t>
            </a:r>
            <a:r>
              <a:rPr lang="en-US" sz="1600" b="1" dirty="0"/>
              <a:t>in each group will be asked to share the group’s </a:t>
            </a:r>
            <a:r>
              <a:rPr lang="en-US" sz="1600" b="1" dirty="0" smtClean="0"/>
              <a:t>ideas</a:t>
            </a:r>
            <a:endParaRPr lang="en-US" sz="1600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5891-2656-45EA-83B5-BAC9CD9AD6FA}" type="datetime1">
              <a:rPr lang="fi-FI" smtClean="0"/>
              <a:pPr/>
              <a:t>24.6.2015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" name="Suorakulmio 1"/>
          <p:cNvSpPr/>
          <p:nvPr/>
        </p:nvSpPr>
        <p:spPr>
          <a:xfrm>
            <a:off x="2286000" y="-6336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8208144" cy="575717"/>
          </a:xfrm>
        </p:spPr>
        <p:txBody>
          <a:bodyPr/>
          <a:lstStyle/>
          <a:p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talk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18488" cy="5040560"/>
          </a:xfrm>
        </p:spPr>
        <p:txBody>
          <a:bodyPr/>
          <a:lstStyle/>
          <a:p>
            <a:r>
              <a:rPr lang="fi-FI" dirty="0" err="1" smtClean="0"/>
              <a:t>Notable</a:t>
            </a:r>
            <a:r>
              <a:rPr lang="fi-FI" dirty="0" smtClean="0"/>
              <a:t> </a:t>
            </a:r>
            <a:r>
              <a:rPr lang="fi-FI" dirty="0" err="1" smtClean="0"/>
              <a:t>barriers</a:t>
            </a:r>
            <a:endParaRPr lang="fi-FI" dirty="0" smtClean="0"/>
          </a:p>
          <a:p>
            <a:pPr lvl="1"/>
            <a:r>
              <a:rPr lang="fi-FI" sz="1200" dirty="0" err="1" smtClean="0"/>
              <a:t>Distracted</a:t>
            </a:r>
            <a:r>
              <a:rPr lang="fi-FI" sz="1200" dirty="0" smtClean="0"/>
              <a:t> </a:t>
            </a:r>
            <a:r>
              <a:rPr lang="fi-FI" sz="1200" dirty="0" err="1" smtClean="0"/>
              <a:t>or</a:t>
            </a:r>
            <a:r>
              <a:rPr lang="fi-FI" sz="1200" dirty="0" smtClean="0"/>
              <a:t> </a:t>
            </a:r>
            <a:r>
              <a:rPr lang="fi-FI" sz="1200" dirty="0" err="1" smtClean="0"/>
              <a:t>unstable</a:t>
            </a:r>
            <a:r>
              <a:rPr lang="fi-FI" sz="1200" dirty="0" smtClean="0"/>
              <a:t> </a:t>
            </a:r>
            <a:r>
              <a:rPr lang="fi-FI" sz="1200" dirty="0" err="1" smtClean="0"/>
              <a:t>leadership</a:t>
            </a:r>
            <a:endParaRPr lang="fi-FI" sz="1200" dirty="0" smtClean="0"/>
          </a:p>
          <a:p>
            <a:pPr lvl="1"/>
            <a:r>
              <a:rPr lang="fi-FI" sz="1200" dirty="0" err="1" smtClean="0"/>
              <a:t>Conflicting</a:t>
            </a:r>
            <a:r>
              <a:rPr lang="fi-FI" sz="1200" dirty="0" smtClean="0"/>
              <a:t> </a:t>
            </a:r>
            <a:r>
              <a:rPr lang="fi-FI" sz="1200" dirty="0" err="1" smtClean="0"/>
              <a:t>personalities</a:t>
            </a:r>
            <a:endParaRPr lang="fi-FI" sz="1200" dirty="0" smtClean="0"/>
          </a:p>
          <a:p>
            <a:pPr lvl="1"/>
            <a:r>
              <a:rPr lang="fi-FI" sz="1200" dirty="0" err="1" smtClean="0"/>
              <a:t>Fragmented</a:t>
            </a:r>
            <a:r>
              <a:rPr lang="fi-FI" sz="1200" dirty="0" smtClean="0"/>
              <a:t> </a:t>
            </a:r>
            <a:r>
              <a:rPr lang="fi-FI" sz="1200" dirty="0" err="1" smtClean="0"/>
              <a:t>government</a:t>
            </a:r>
            <a:r>
              <a:rPr lang="fi-FI" sz="1200" dirty="0" smtClean="0"/>
              <a:t> </a:t>
            </a:r>
            <a:r>
              <a:rPr lang="fi-FI" sz="1200" dirty="0" err="1" smtClean="0"/>
              <a:t>functions</a:t>
            </a:r>
            <a:endParaRPr lang="fi-FI" sz="1200" dirty="0" smtClean="0"/>
          </a:p>
          <a:p>
            <a:pPr lvl="1"/>
            <a:r>
              <a:rPr lang="fi-FI" sz="1200" dirty="0" err="1" smtClean="0"/>
              <a:t>Sub-national</a:t>
            </a:r>
            <a:r>
              <a:rPr lang="fi-FI" sz="1200" dirty="0" smtClean="0"/>
              <a:t> </a:t>
            </a:r>
            <a:r>
              <a:rPr lang="fi-FI" sz="1200" dirty="0" err="1" smtClean="0"/>
              <a:t>geographical</a:t>
            </a:r>
            <a:r>
              <a:rPr lang="fi-FI" sz="1200" dirty="0" smtClean="0"/>
              <a:t> and </a:t>
            </a:r>
            <a:r>
              <a:rPr lang="fi-FI" sz="1200" dirty="0" err="1" smtClean="0"/>
              <a:t>government</a:t>
            </a:r>
            <a:r>
              <a:rPr lang="fi-FI" sz="1200" dirty="0" smtClean="0"/>
              <a:t> </a:t>
            </a:r>
            <a:r>
              <a:rPr lang="fi-FI" sz="1200" dirty="0" err="1" smtClean="0"/>
              <a:t>jurisdiction</a:t>
            </a:r>
            <a:r>
              <a:rPr lang="fi-FI" sz="1200" dirty="0" smtClean="0"/>
              <a:t> </a:t>
            </a:r>
            <a:r>
              <a:rPr lang="fi-FI" sz="1200" dirty="0" err="1" smtClean="0"/>
              <a:t>divisions</a:t>
            </a:r>
            <a:endParaRPr lang="fi-FI" sz="1200" dirty="0" smtClean="0"/>
          </a:p>
          <a:p>
            <a:pPr lvl="1"/>
            <a:r>
              <a:rPr lang="fi-FI" sz="1200" dirty="0" err="1" smtClean="0"/>
              <a:t>Sectors</a:t>
            </a:r>
            <a:r>
              <a:rPr lang="fi-FI" sz="1200" dirty="0" smtClean="0"/>
              <a:t> </a:t>
            </a:r>
            <a:r>
              <a:rPr lang="fi-FI" sz="1200" dirty="0" err="1" smtClean="0"/>
              <a:t>appearing</a:t>
            </a:r>
            <a:r>
              <a:rPr lang="fi-FI" sz="1200" dirty="0" smtClean="0"/>
              <a:t> to </a:t>
            </a:r>
            <a:r>
              <a:rPr lang="fi-FI" sz="1200" dirty="0" err="1" smtClean="0"/>
              <a:t>have</a:t>
            </a:r>
            <a:r>
              <a:rPr lang="fi-FI" sz="1200" dirty="0" smtClean="0"/>
              <a:t> </a:t>
            </a:r>
            <a:r>
              <a:rPr lang="fi-FI" sz="1200" dirty="0" err="1" smtClean="0"/>
              <a:t>competing</a:t>
            </a:r>
            <a:r>
              <a:rPr lang="fi-FI" sz="1200" dirty="0" smtClean="0"/>
              <a:t> </a:t>
            </a:r>
            <a:r>
              <a:rPr lang="fi-FI" sz="1200" dirty="0" err="1" smtClean="0"/>
              <a:t>interests</a:t>
            </a:r>
            <a:endParaRPr lang="fi-FI" sz="1200" dirty="0" smtClean="0"/>
          </a:p>
          <a:p>
            <a:pPr lvl="1"/>
            <a:r>
              <a:rPr lang="fi-FI" sz="1200" dirty="0" smtClean="0"/>
              <a:t>Limited </a:t>
            </a:r>
            <a:r>
              <a:rPr lang="fi-FI" sz="1200" dirty="0" err="1" smtClean="0"/>
              <a:t>or</a:t>
            </a:r>
            <a:r>
              <a:rPr lang="fi-FI" sz="1200" dirty="0" smtClean="0"/>
              <a:t> </a:t>
            </a:r>
            <a:r>
              <a:rPr lang="fi-FI" sz="1200" dirty="0" err="1" smtClean="0"/>
              <a:t>misused</a:t>
            </a:r>
            <a:r>
              <a:rPr lang="fi-FI" sz="1200" dirty="0" smtClean="0"/>
              <a:t> </a:t>
            </a:r>
            <a:r>
              <a:rPr lang="fi-FI" sz="1200" dirty="0" err="1" smtClean="0"/>
              <a:t>resources</a:t>
            </a:r>
            <a:r>
              <a:rPr lang="fi-FI" sz="1200" dirty="0" smtClean="0"/>
              <a:t> (</a:t>
            </a:r>
            <a:r>
              <a:rPr lang="fi-FI" sz="1200" dirty="0" err="1" smtClean="0"/>
              <a:t>staff</a:t>
            </a:r>
            <a:r>
              <a:rPr lang="fi-FI" sz="1200" dirty="0" smtClean="0"/>
              <a:t>, </a:t>
            </a:r>
            <a:r>
              <a:rPr lang="fi-FI" sz="1200" dirty="0" err="1" smtClean="0"/>
              <a:t>funding</a:t>
            </a:r>
            <a:r>
              <a:rPr lang="fi-FI" sz="1200" dirty="0" smtClean="0"/>
              <a:t>, etc.) and</a:t>
            </a:r>
          </a:p>
          <a:p>
            <a:pPr lvl="1"/>
            <a:r>
              <a:rPr lang="fi-FI" sz="1200" dirty="0" err="1" smtClean="0"/>
              <a:t>Restricted</a:t>
            </a:r>
            <a:r>
              <a:rPr lang="fi-FI" sz="1200" dirty="0" smtClean="0"/>
              <a:t> </a:t>
            </a:r>
            <a:r>
              <a:rPr lang="fi-FI" sz="1200" dirty="0" err="1" smtClean="0"/>
              <a:t>policy</a:t>
            </a:r>
            <a:r>
              <a:rPr lang="fi-FI" sz="1200" dirty="0" smtClean="0"/>
              <a:t> </a:t>
            </a:r>
            <a:r>
              <a:rPr lang="fi-FI" sz="1200" dirty="0" err="1" smtClean="0"/>
              <a:t>space</a:t>
            </a:r>
            <a:endParaRPr lang="fi-FI" sz="1200" dirty="0" smtClean="0"/>
          </a:p>
          <a:p>
            <a:r>
              <a:rPr lang="fi-FI" dirty="0" err="1" smtClean="0"/>
              <a:t>Things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endParaRPr lang="fi-FI" dirty="0" smtClean="0"/>
          </a:p>
          <a:p>
            <a:pPr lvl="1"/>
            <a:r>
              <a:rPr lang="fi-FI" sz="1400" dirty="0" err="1" smtClean="0"/>
              <a:t>Government</a:t>
            </a:r>
            <a:r>
              <a:rPr lang="fi-FI" sz="1400" dirty="0" smtClean="0"/>
              <a:t> </a:t>
            </a:r>
            <a:r>
              <a:rPr lang="fi-FI" sz="1400" dirty="0" err="1" smtClean="0"/>
              <a:t>supports</a:t>
            </a:r>
            <a:r>
              <a:rPr lang="fi-FI" sz="1400" dirty="0" smtClean="0"/>
              <a:t> and </a:t>
            </a:r>
            <a:r>
              <a:rPr lang="fi-FI" sz="1400" dirty="0" err="1" smtClean="0"/>
              <a:t>encourages</a:t>
            </a:r>
            <a:r>
              <a:rPr lang="fi-FI" sz="1400" dirty="0" smtClean="0"/>
              <a:t> </a:t>
            </a:r>
            <a:r>
              <a:rPr lang="fi-FI" sz="1400" dirty="0" err="1" smtClean="0"/>
              <a:t>intersectoral</a:t>
            </a:r>
            <a:r>
              <a:rPr lang="fi-FI" sz="1400" dirty="0" smtClean="0"/>
              <a:t> action</a:t>
            </a:r>
          </a:p>
          <a:p>
            <a:pPr lvl="1"/>
            <a:r>
              <a:rPr lang="fi-FI" sz="1400" dirty="0" err="1" smtClean="0"/>
              <a:t>Sectors</a:t>
            </a:r>
            <a:r>
              <a:rPr lang="fi-FI" sz="1400" dirty="0" smtClean="0"/>
              <a:t> </a:t>
            </a:r>
            <a:r>
              <a:rPr lang="fi-FI" sz="1400" dirty="0" err="1" smtClean="0"/>
              <a:t>have</a:t>
            </a:r>
            <a:r>
              <a:rPr lang="fi-FI" sz="1400" dirty="0" smtClean="0"/>
              <a:t> </a:t>
            </a:r>
            <a:r>
              <a:rPr lang="fi-FI" sz="1400" dirty="0" err="1" smtClean="0"/>
              <a:t>shared</a:t>
            </a:r>
            <a:r>
              <a:rPr lang="fi-FI" sz="1400" dirty="0" smtClean="0"/>
              <a:t> </a:t>
            </a:r>
            <a:r>
              <a:rPr lang="fi-FI" sz="1400" dirty="0" err="1" smtClean="0"/>
              <a:t>interests</a:t>
            </a:r>
            <a:r>
              <a:rPr lang="fi-FI" sz="1400" dirty="0" smtClean="0"/>
              <a:t> </a:t>
            </a:r>
            <a:r>
              <a:rPr lang="fi-FI" sz="1400" dirty="0" err="1" smtClean="0"/>
              <a:t>or</a:t>
            </a:r>
            <a:r>
              <a:rPr lang="fi-FI" sz="1400" dirty="0" smtClean="0"/>
              <a:t> </a:t>
            </a:r>
            <a:r>
              <a:rPr lang="fi-FI" sz="1400" dirty="0" err="1" smtClean="0"/>
              <a:t>both/alla</a:t>
            </a:r>
            <a:r>
              <a:rPr lang="fi-FI" sz="1400" dirty="0" smtClean="0"/>
              <a:t> </a:t>
            </a:r>
            <a:r>
              <a:rPr lang="fi-FI" sz="1400" dirty="0" err="1" smtClean="0"/>
              <a:t>benefit</a:t>
            </a:r>
            <a:r>
              <a:rPr lang="fi-FI" sz="1400" dirty="0" smtClean="0"/>
              <a:t> </a:t>
            </a:r>
            <a:r>
              <a:rPr lang="fi-FI" sz="1400" dirty="0" err="1" smtClean="0"/>
              <a:t>from</a:t>
            </a:r>
            <a:r>
              <a:rPr lang="fi-FI" sz="1400" dirty="0" smtClean="0"/>
              <a:t> </a:t>
            </a:r>
            <a:r>
              <a:rPr lang="fi-FI" sz="1400" dirty="0" err="1" smtClean="0"/>
              <a:t>cooperation</a:t>
            </a:r>
            <a:endParaRPr lang="fi-FI" sz="1400" dirty="0" smtClean="0"/>
          </a:p>
          <a:p>
            <a:pPr lvl="1"/>
            <a:r>
              <a:rPr lang="fi-FI" sz="1400" dirty="0" err="1" smtClean="0"/>
              <a:t>Issue</a:t>
            </a:r>
            <a:r>
              <a:rPr lang="fi-FI" sz="1400" dirty="0" smtClean="0"/>
              <a:t> </a:t>
            </a:r>
            <a:r>
              <a:rPr lang="fi-FI" sz="1400" dirty="0" err="1" smtClean="0"/>
              <a:t>has</a:t>
            </a:r>
            <a:r>
              <a:rPr lang="fi-FI" sz="1400" dirty="0" smtClean="0"/>
              <a:t> </a:t>
            </a:r>
            <a:r>
              <a:rPr lang="fi-FI" sz="1400" dirty="0" err="1" smtClean="0"/>
              <a:t>high</a:t>
            </a:r>
            <a:r>
              <a:rPr lang="fi-FI" sz="1400" dirty="0" smtClean="0"/>
              <a:t> </a:t>
            </a:r>
            <a:r>
              <a:rPr lang="fi-FI" sz="1400" dirty="0" err="1" smtClean="0"/>
              <a:t>political</a:t>
            </a:r>
            <a:r>
              <a:rPr lang="fi-FI" sz="1400" dirty="0" smtClean="0"/>
              <a:t> </a:t>
            </a:r>
            <a:r>
              <a:rPr lang="fi-FI" sz="1400" dirty="0" err="1" smtClean="0"/>
              <a:t>importance</a:t>
            </a:r>
            <a:r>
              <a:rPr lang="fi-FI" sz="1400" dirty="0" smtClean="0"/>
              <a:t> and </a:t>
            </a:r>
            <a:r>
              <a:rPr lang="fi-FI" sz="1400" dirty="0" err="1" smtClean="0"/>
              <a:t>requires</a:t>
            </a:r>
            <a:r>
              <a:rPr lang="fi-FI" sz="1400" dirty="0" smtClean="0"/>
              <a:t> </a:t>
            </a:r>
            <a:r>
              <a:rPr lang="fi-FI" sz="1400" dirty="0" err="1" smtClean="0"/>
              <a:t>urgent</a:t>
            </a:r>
            <a:r>
              <a:rPr lang="fi-FI" sz="1400" dirty="0" smtClean="0"/>
              <a:t> </a:t>
            </a:r>
            <a:r>
              <a:rPr lang="fi-FI" sz="1400" dirty="0" err="1" smtClean="0"/>
              <a:t>addressing</a:t>
            </a:r>
            <a:endParaRPr lang="fi-FI" sz="1400" dirty="0" smtClean="0"/>
          </a:p>
          <a:p>
            <a:pPr lvl="1"/>
            <a:r>
              <a:rPr lang="fi-FI" sz="1400" dirty="0" err="1" smtClean="0"/>
              <a:t>Proposed</a:t>
            </a:r>
            <a:r>
              <a:rPr lang="fi-FI" sz="1400" dirty="0" smtClean="0"/>
              <a:t> </a:t>
            </a:r>
            <a:r>
              <a:rPr lang="fi-FI" sz="1400" dirty="0" err="1" smtClean="0"/>
              <a:t>policy</a:t>
            </a:r>
            <a:r>
              <a:rPr lang="fi-FI" sz="1400" dirty="0" smtClean="0"/>
              <a:t> </a:t>
            </a:r>
            <a:r>
              <a:rPr lang="fi-FI" sz="1400" dirty="0" err="1" smtClean="0"/>
              <a:t>has</a:t>
            </a:r>
            <a:r>
              <a:rPr lang="fi-FI" sz="1400" dirty="0" smtClean="0"/>
              <a:t> </a:t>
            </a:r>
            <a:r>
              <a:rPr lang="fi-FI" sz="1400" dirty="0" err="1" smtClean="0"/>
              <a:t>public</a:t>
            </a:r>
            <a:r>
              <a:rPr lang="fi-FI" sz="1400" dirty="0" smtClean="0"/>
              <a:t> </a:t>
            </a:r>
            <a:r>
              <a:rPr lang="fi-FI" sz="1400" dirty="0" err="1" smtClean="0"/>
              <a:t>support</a:t>
            </a:r>
            <a:endParaRPr lang="fi-FI" sz="1400" dirty="0" smtClean="0"/>
          </a:p>
          <a:p>
            <a:pPr lvl="1"/>
            <a:r>
              <a:rPr lang="fi-FI" sz="1400" dirty="0" err="1" smtClean="0"/>
              <a:t>Strong</a:t>
            </a:r>
            <a:r>
              <a:rPr lang="fi-FI" sz="1400" dirty="0" smtClean="0"/>
              <a:t>, </a:t>
            </a:r>
            <a:r>
              <a:rPr lang="fi-FI" sz="1400" dirty="0" err="1" smtClean="0"/>
              <a:t>effective</a:t>
            </a:r>
            <a:r>
              <a:rPr lang="fi-FI" sz="1400" dirty="0" smtClean="0"/>
              <a:t> </a:t>
            </a:r>
            <a:r>
              <a:rPr lang="fi-FI" sz="1400" dirty="0" err="1" smtClean="0"/>
              <a:t>leaders</a:t>
            </a:r>
            <a:r>
              <a:rPr lang="fi-FI" sz="1400" dirty="0" smtClean="0"/>
              <a:t> in the </a:t>
            </a:r>
            <a:r>
              <a:rPr lang="fi-FI" sz="1400" dirty="0" err="1" smtClean="0"/>
              <a:t>bureaucracy</a:t>
            </a:r>
            <a:r>
              <a:rPr lang="fi-FI" sz="1400" dirty="0" smtClean="0"/>
              <a:t> (</a:t>
            </a:r>
            <a:r>
              <a:rPr lang="fi-FI" sz="1400" dirty="0" err="1" smtClean="0"/>
              <a:t>policy</a:t>
            </a:r>
            <a:r>
              <a:rPr lang="fi-FI" sz="1400" dirty="0" smtClean="0"/>
              <a:t> </a:t>
            </a:r>
            <a:r>
              <a:rPr lang="fi-FI" sz="1400" dirty="0" err="1" smtClean="0"/>
              <a:t>champions/enterpreneurs</a:t>
            </a:r>
            <a:r>
              <a:rPr lang="fi-FI" sz="1400" dirty="0" smtClean="0"/>
              <a:t>)</a:t>
            </a:r>
          </a:p>
          <a:p>
            <a:pPr lvl="1"/>
            <a:r>
              <a:rPr lang="fi-FI" sz="1400" dirty="0" err="1" smtClean="0"/>
              <a:t>Intersectoral</a:t>
            </a:r>
            <a:r>
              <a:rPr lang="fi-FI" sz="1400" dirty="0" smtClean="0"/>
              <a:t> action is </a:t>
            </a:r>
            <a:r>
              <a:rPr lang="fi-FI" sz="1400" dirty="0" err="1" smtClean="0"/>
              <a:t>well</a:t>
            </a:r>
            <a:r>
              <a:rPr lang="fi-FI" sz="1400" dirty="0" smtClean="0"/>
              <a:t> </a:t>
            </a:r>
            <a:r>
              <a:rPr lang="fi-FI" sz="1400" dirty="0" err="1" smtClean="0"/>
              <a:t>planned</a:t>
            </a:r>
            <a:r>
              <a:rPr lang="fi-FI" sz="1400" dirty="0" smtClean="0"/>
              <a:t> with </a:t>
            </a:r>
            <a:r>
              <a:rPr lang="fi-FI" sz="1400" dirty="0" err="1" smtClean="0"/>
              <a:t>clear</a:t>
            </a:r>
            <a:r>
              <a:rPr lang="fi-FI" sz="1400" dirty="0" smtClean="0"/>
              <a:t> </a:t>
            </a:r>
            <a:r>
              <a:rPr lang="fi-FI" sz="1400" dirty="0" err="1" smtClean="0"/>
              <a:t>objectives</a:t>
            </a:r>
            <a:r>
              <a:rPr lang="fi-FI" sz="1400" dirty="0" smtClean="0"/>
              <a:t>, </a:t>
            </a:r>
            <a:r>
              <a:rPr lang="fi-FI" sz="1400" dirty="0" err="1" smtClean="0"/>
              <a:t>roles</a:t>
            </a:r>
            <a:r>
              <a:rPr lang="fi-FI" sz="1400" dirty="0" smtClean="0"/>
              <a:t> and </a:t>
            </a:r>
            <a:r>
              <a:rPr lang="fi-FI" sz="1400" dirty="0" err="1" smtClean="0"/>
              <a:t>responsibilities</a:t>
            </a:r>
            <a:endParaRPr lang="fi-FI" sz="1400" dirty="0" smtClean="0"/>
          </a:p>
          <a:p>
            <a:pPr lvl="1"/>
            <a:r>
              <a:rPr lang="fi-FI" sz="1400" dirty="0" err="1" smtClean="0"/>
              <a:t>Laws</a:t>
            </a:r>
            <a:r>
              <a:rPr lang="fi-FI" sz="1400" dirty="0" smtClean="0"/>
              <a:t> </a:t>
            </a:r>
            <a:r>
              <a:rPr lang="fi-FI" sz="1400" dirty="0" err="1" smtClean="0"/>
              <a:t>exist</a:t>
            </a:r>
            <a:r>
              <a:rPr lang="fi-FI" sz="1400" dirty="0" smtClean="0"/>
              <a:t> </a:t>
            </a:r>
            <a:r>
              <a:rPr lang="fi-FI" sz="1400" dirty="0" err="1" smtClean="0"/>
              <a:t>or</a:t>
            </a:r>
            <a:r>
              <a:rPr lang="fi-FI" sz="1400" dirty="0" smtClean="0"/>
              <a:t> </a:t>
            </a:r>
            <a:r>
              <a:rPr lang="fi-FI" sz="1400" dirty="0" err="1" smtClean="0"/>
              <a:t>are</a:t>
            </a:r>
            <a:r>
              <a:rPr lang="fi-FI" sz="1400" dirty="0" smtClean="0"/>
              <a:t> </a:t>
            </a:r>
            <a:r>
              <a:rPr lang="fi-FI" sz="1400" dirty="0" err="1" smtClean="0"/>
              <a:t>planned</a:t>
            </a:r>
            <a:r>
              <a:rPr lang="fi-FI" sz="1400" dirty="0" smtClean="0"/>
              <a:t> </a:t>
            </a:r>
            <a:r>
              <a:rPr lang="fi-FI" sz="1400" dirty="0" err="1" smtClean="0"/>
              <a:t>tosupport</a:t>
            </a:r>
            <a:r>
              <a:rPr lang="fi-FI" sz="1400" dirty="0" smtClean="0"/>
              <a:t> the </a:t>
            </a:r>
            <a:r>
              <a:rPr lang="fi-FI" sz="1400" dirty="0" err="1" smtClean="0"/>
              <a:t>proposed</a:t>
            </a:r>
            <a:r>
              <a:rPr lang="fi-FI" sz="1400" dirty="0" smtClean="0"/>
              <a:t> </a:t>
            </a:r>
            <a:r>
              <a:rPr lang="fi-FI" sz="1400" dirty="0" err="1" smtClean="0"/>
              <a:t>policy</a:t>
            </a:r>
            <a:endParaRPr lang="fi-FI" sz="1400" dirty="0" smtClean="0"/>
          </a:p>
          <a:p>
            <a:pPr lvl="1"/>
            <a:r>
              <a:rPr lang="fi-FI" sz="1400" dirty="0" err="1" smtClean="0"/>
              <a:t>Sufficient</a:t>
            </a:r>
            <a:r>
              <a:rPr lang="fi-FI" sz="1400" dirty="0" smtClean="0"/>
              <a:t> </a:t>
            </a:r>
            <a:r>
              <a:rPr lang="fi-FI" sz="1400" dirty="0" err="1" smtClean="0"/>
              <a:t>resources</a:t>
            </a:r>
            <a:r>
              <a:rPr lang="fi-FI" sz="1400" dirty="0" smtClean="0"/>
              <a:t> </a:t>
            </a:r>
            <a:r>
              <a:rPr lang="fi-FI" sz="1400" dirty="0" err="1" smtClean="0"/>
              <a:t>are</a:t>
            </a:r>
            <a:r>
              <a:rPr lang="fi-FI" sz="1400" dirty="0" smtClean="0"/>
              <a:t> </a:t>
            </a:r>
            <a:r>
              <a:rPr lang="fi-FI" sz="1400" dirty="0" err="1" smtClean="0"/>
              <a:t>available</a:t>
            </a:r>
            <a:endParaRPr lang="fi-FI" sz="1200" dirty="0" smtClean="0"/>
          </a:p>
          <a:p>
            <a:pPr lvl="1"/>
            <a:r>
              <a:rPr lang="fi-FI" sz="1200" dirty="0" err="1" smtClean="0"/>
              <a:t>There</a:t>
            </a:r>
            <a:r>
              <a:rPr lang="fi-FI" sz="1200" dirty="0" smtClean="0"/>
              <a:t> </a:t>
            </a:r>
            <a:r>
              <a:rPr lang="fi-FI" sz="1200" dirty="0" err="1" smtClean="0"/>
              <a:t>are</a:t>
            </a:r>
            <a:r>
              <a:rPr lang="fi-FI" sz="1200" dirty="0" smtClean="0"/>
              <a:t> </a:t>
            </a:r>
            <a:r>
              <a:rPr lang="fi-FI" sz="1200" dirty="0" err="1" smtClean="0"/>
              <a:t>plans</a:t>
            </a:r>
            <a:r>
              <a:rPr lang="fi-FI" sz="1200" dirty="0" smtClean="0"/>
              <a:t> to </a:t>
            </a:r>
            <a:r>
              <a:rPr lang="fi-FI" sz="1200" dirty="0" err="1" smtClean="0"/>
              <a:t>monitor</a:t>
            </a:r>
            <a:r>
              <a:rPr lang="fi-FI" sz="1200" dirty="0" smtClean="0"/>
              <a:t> an </a:t>
            </a:r>
            <a:r>
              <a:rPr lang="fi-FI" sz="1200" dirty="0" err="1" smtClean="0"/>
              <a:t>sustain</a:t>
            </a:r>
            <a:r>
              <a:rPr lang="fi-FI" sz="1200" dirty="0" smtClean="0"/>
              <a:t> </a:t>
            </a:r>
            <a:r>
              <a:rPr lang="fi-FI" sz="1200" dirty="0" err="1" smtClean="0"/>
              <a:t>outcomes</a:t>
            </a:r>
            <a:endParaRPr lang="fi-FI" sz="1200" dirty="0" smtClean="0"/>
          </a:p>
          <a:p>
            <a:pPr lvl="1"/>
            <a:endParaRPr lang="fi-FI" sz="1600" dirty="0" smtClean="0"/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24.6.2015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3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l_uk_2014_4-3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51CF69D0E034C93C4BD5E294D71F0" ma:contentTypeVersion="0" ma:contentTypeDescription="Create a new document." ma:contentTypeScope="" ma:versionID="b00406c53d15501f1425b488d757bc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A6552-71A8-41EB-941B-12087AE8B301}"/>
</file>

<file path=customXml/itemProps2.xml><?xml version="1.0" encoding="utf-8"?>
<ds:datastoreItem xmlns:ds="http://schemas.openxmlformats.org/officeDocument/2006/customXml" ds:itemID="{88752967-9F97-4184-B86B-A44D81720B8A}"/>
</file>

<file path=customXml/itemProps3.xml><?xml version="1.0" encoding="utf-8"?>
<ds:datastoreItem xmlns:ds="http://schemas.openxmlformats.org/officeDocument/2006/customXml" ds:itemID="{945AF9DB-77AA-40E3-8474-F4731C91C04A}"/>
</file>

<file path=docProps/app.xml><?xml version="1.0" encoding="utf-8"?>
<Properties xmlns="http://schemas.openxmlformats.org/officeDocument/2006/extended-properties" xmlns:vt="http://schemas.openxmlformats.org/officeDocument/2006/docPropsVTypes">
  <Template>thl_uk_2014_4-3</Template>
  <TotalTime>344</TotalTime>
  <Words>343</Words>
  <Application>Microsoft Office PowerPoint</Application>
  <PresentationFormat>Näytössä katseltava diaesitys (4:3)</PresentationFormat>
  <Paragraphs>63</Paragraphs>
  <Slides>3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thl_uk_2014_4-3</vt:lpstr>
      <vt:lpstr>Conditions that promote  or hinder working across sectors or levels of government</vt:lpstr>
      <vt:lpstr> Group Activity (20 min): Discuss about the conditions and contexts</vt:lpstr>
      <vt:lpstr>Did you talk about this? 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that promote  or hinder working across sectors or levels of goverment</dc:title>
  <dc:subject>suomi</dc:subject>
  <dc:creator>Savolainen Nella</dc:creator>
  <cp:lastModifiedBy>Savolainen Nella</cp:lastModifiedBy>
  <cp:revision>23</cp:revision>
  <dcterms:created xsi:type="dcterms:W3CDTF">2015-06-22T07:29:08Z</dcterms:created>
  <dcterms:modified xsi:type="dcterms:W3CDTF">2015-06-24T15:35:45Z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0x01010048F51CF69D0E034C93C4BD5E294D71F0</vt:lpwstr>
  </property>
</Properties>
</file>