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6" r:id="rId2"/>
    <p:sldId id="267" r:id="rId3"/>
    <p:sldId id="268" r:id="rId4"/>
    <p:sldId id="260" r:id="rId5"/>
    <p:sldId id="272" r:id="rId6"/>
    <p:sldId id="273" r:id="rId7"/>
    <p:sldId id="257"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39" d="100"/>
          <a:sy n="39" d="100"/>
        </p:scale>
        <p:origin x="-1476" y="-64"/>
      </p:cViewPr>
      <p:guideLst>
        <p:guide orient="horz" pos="2160"/>
        <p:guide pos="2880"/>
      </p:guideLst>
    </p:cSldViewPr>
  </p:slideViewPr>
  <p:notesTextViewPr>
    <p:cViewPr>
      <p:scale>
        <a:sx n="1" d="1"/>
        <a:sy n="1" d="1"/>
      </p:scale>
      <p:origin x="0" y="0"/>
    </p:cViewPr>
  </p:notesTextViewPr>
  <p:sorterViewPr>
    <p:cViewPr>
      <p:scale>
        <a:sx n="100" d="100"/>
        <a:sy n="100" d="100"/>
      </p:scale>
      <p:origin x="0" y="1936"/>
    </p:cViewPr>
  </p:sorterViewPr>
  <p:notesViewPr>
    <p:cSldViewPr>
      <p:cViewPr>
        <p:scale>
          <a:sx n="74" d="100"/>
          <a:sy n="74" d="100"/>
        </p:scale>
        <p:origin x="-100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155F7E-B81B-49FF-BCD7-3D3A30C67B04}" type="datetimeFigureOut">
              <a:rPr lang="en-GB" smtClean="0"/>
              <a:t>25/06/2015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0D5E3E-2089-40AB-8544-94A792950391}" type="slidenum">
              <a:rPr lang="en-GB" smtClean="0"/>
              <a:t>‹#›</a:t>
            </a:fld>
            <a:endParaRPr lang="en-GB"/>
          </a:p>
        </p:txBody>
      </p:sp>
    </p:spTree>
    <p:extLst>
      <p:ext uri="{BB962C8B-B14F-4D97-AF65-F5344CB8AC3E}">
        <p14:creationId xmlns:p14="http://schemas.microsoft.com/office/powerpoint/2010/main" val="1709111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F4822-617D-4499-B50E-8F67DC31DEF0}" type="datetimeFigureOut">
              <a:rPr lang="en-GB" smtClean="0"/>
              <a:t>25/06/2015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F049B-3187-4C12-B198-1FFDD99C7926}" type="slidenum">
              <a:rPr lang="en-GB" smtClean="0"/>
              <a:t>‹#›</a:t>
            </a:fld>
            <a:endParaRPr lang="en-GB"/>
          </a:p>
        </p:txBody>
      </p:sp>
    </p:spTree>
    <p:extLst>
      <p:ext uri="{BB962C8B-B14F-4D97-AF65-F5344CB8AC3E}">
        <p14:creationId xmlns:p14="http://schemas.microsoft.com/office/powerpoint/2010/main" val="313064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1" dirty="0">
                <a:solidFill>
                  <a:srgbClr val="C00000"/>
                </a:solidFill>
              </a:rPr>
              <a:t>The sum of the many ways individuals and institutions, public and private, manage their common affairs</a:t>
            </a:r>
            <a:r>
              <a:rPr lang="en-US" dirty="0"/>
              <a:t>. </a:t>
            </a:r>
          </a:p>
          <a:p>
            <a:endParaRPr lang="en-US" dirty="0"/>
          </a:p>
          <a:p>
            <a:r>
              <a:rPr lang="en-US" dirty="0"/>
              <a:t>It is a continuing process through which conflicting or diverse interests may be accommodated and cooperative action may be taken. It includes formal institutions and regimes empowered to enforce compliance, as well as informal arrangements that people and institutions either have agreed to or perceive to be </a:t>
            </a:r>
            <a:r>
              <a:rPr lang="en-US" b="1" dirty="0">
                <a:solidFill>
                  <a:srgbClr val="C00000"/>
                </a:solidFill>
              </a:rPr>
              <a:t>in </a:t>
            </a:r>
            <a:r>
              <a:rPr lang="de-CH" b="1" dirty="0">
                <a:solidFill>
                  <a:srgbClr val="C00000"/>
                </a:solidFill>
              </a:rPr>
              <a:t>their interest</a:t>
            </a:r>
            <a:r>
              <a:rPr lang="de-CH" dirty="0"/>
              <a:t>.” </a:t>
            </a:r>
          </a:p>
          <a:p>
            <a:endParaRPr lang="de-CH" dirty="0"/>
          </a:p>
          <a:p>
            <a:pPr>
              <a:buNone/>
            </a:pPr>
            <a:r>
              <a:rPr lang="de-CH" sz="900" i="1" dirty="0"/>
              <a:t>       (The Commission in Global Governance, 1995)</a:t>
            </a:r>
          </a:p>
          <a:p>
            <a:endParaRPr lang="en-GB" dirty="0"/>
          </a:p>
        </p:txBody>
      </p:sp>
      <p:sp>
        <p:nvSpPr>
          <p:cNvPr id="4" name="Slide Number Placeholder 3"/>
          <p:cNvSpPr>
            <a:spLocks noGrp="1"/>
          </p:cNvSpPr>
          <p:nvPr>
            <p:ph type="sldNum" sz="quarter" idx="10"/>
          </p:nvPr>
        </p:nvSpPr>
        <p:spPr/>
        <p:txBody>
          <a:bodyPr/>
          <a:lstStyle/>
          <a:p>
            <a:fld id="{DE1F049B-3187-4C12-B198-1FFDD99C7926}" type="slidenum">
              <a:rPr lang="en-GB" smtClean="0"/>
              <a:t>7</a:t>
            </a:fld>
            <a:endParaRPr lang="en-GB"/>
          </a:p>
        </p:txBody>
      </p:sp>
    </p:spTree>
    <p:extLst>
      <p:ext uri="{BB962C8B-B14F-4D97-AF65-F5344CB8AC3E}">
        <p14:creationId xmlns:p14="http://schemas.microsoft.com/office/powerpoint/2010/main" val="161893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5D5165-0F63-4443-A146-E45D4572A24E}"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77352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165-0F63-4443-A146-E45D4572A24E}"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20795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5D5165-0F63-4443-A146-E45D4572A24E}"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119111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435D5165-0F63-4443-A146-E45D4572A24E}"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230795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5D5165-0F63-4443-A146-E45D4572A24E}"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295979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5D5165-0F63-4443-A146-E45D4572A24E}"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309770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5D5165-0F63-4443-A146-E45D4572A24E}" type="datetimeFigureOut">
              <a:rPr lang="en-GB" smtClean="0"/>
              <a:t>25/06/2015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12055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5D5165-0F63-4443-A146-E45D4572A24E}" type="datetimeFigureOut">
              <a:rPr lang="en-GB" smtClean="0"/>
              <a:t>25/06/2015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160393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D5165-0F63-4443-A146-E45D4572A24E}" type="datetimeFigureOut">
              <a:rPr lang="en-GB" smtClean="0"/>
              <a:t>25/06/2015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219400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165-0F63-4443-A146-E45D4572A24E}"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247465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D5165-0F63-4443-A146-E45D4572A24E}"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451FD9-284E-45E6-96E1-1F783C3A5904}" type="slidenum">
              <a:rPr lang="en-GB" smtClean="0"/>
              <a:t>‹#›</a:t>
            </a:fld>
            <a:endParaRPr lang="en-GB"/>
          </a:p>
        </p:txBody>
      </p:sp>
    </p:spTree>
    <p:extLst>
      <p:ext uri="{BB962C8B-B14F-4D97-AF65-F5344CB8AC3E}">
        <p14:creationId xmlns:p14="http://schemas.microsoft.com/office/powerpoint/2010/main" val="361834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D5165-0F63-4443-A146-E45D4572A24E}" type="datetimeFigureOut">
              <a:rPr lang="en-GB" smtClean="0"/>
              <a:t>25/06/2015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51FD9-284E-45E6-96E1-1F783C3A5904}" type="slidenum">
              <a:rPr lang="en-GB" smtClean="0"/>
              <a:t>‹#›</a:t>
            </a:fld>
            <a:endParaRPr lang="en-GB"/>
          </a:p>
        </p:txBody>
      </p:sp>
    </p:spTree>
    <p:extLst>
      <p:ext uri="{BB962C8B-B14F-4D97-AF65-F5344CB8AC3E}">
        <p14:creationId xmlns:p14="http://schemas.microsoft.com/office/powerpoint/2010/main" val="2612158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pps.who.int/gb/bd/PDF/bd47/EN/constitution-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solidFill>
            <a:schemeClr val="accent2"/>
          </a:solidFill>
        </p:spPr>
        <p:txBody>
          <a:bodyPr>
            <a:normAutofit fontScale="90000"/>
          </a:bodyPr>
          <a:lstStyle/>
          <a:p>
            <a:r>
              <a:rPr lang="de-CH" dirty="0" smtClean="0">
                <a:solidFill>
                  <a:schemeClr val="bg1"/>
                </a:solidFill>
              </a:rPr>
              <a:t>HIAP Training Manual</a:t>
            </a:r>
            <a:br>
              <a:rPr lang="de-CH" dirty="0" smtClean="0">
                <a:solidFill>
                  <a:schemeClr val="bg1"/>
                </a:solidFill>
              </a:rPr>
            </a:br>
            <a:r>
              <a:rPr lang="en-GB" dirty="0">
                <a:solidFill>
                  <a:schemeClr val="bg1"/>
                </a:solidFill>
              </a:rPr>
              <a:t>The role of government in the </a:t>
            </a:r>
            <a:r>
              <a:rPr lang="en-GB" dirty="0" err="1">
                <a:solidFill>
                  <a:schemeClr val="bg1"/>
                </a:solidFill>
              </a:rPr>
              <a:t>HiAP</a:t>
            </a:r>
            <a:endParaRPr lang="de-CH" dirty="0">
              <a:solidFill>
                <a:schemeClr val="bg1"/>
              </a:solidFill>
            </a:endParaRPr>
          </a:p>
        </p:txBody>
      </p:sp>
      <p:sp>
        <p:nvSpPr>
          <p:cNvPr id="3" name="Untertitel 2"/>
          <p:cNvSpPr>
            <a:spLocks noGrp="1"/>
          </p:cNvSpPr>
          <p:nvPr>
            <p:ph type="subTitle" idx="1"/>
          </p:nvPr>
        </p:nvSpPr>
        <p:spPr>
          <a:xfrm>
            <a:off x="1371600" y="4077072"/>
            <a:ext cx="6400800" cy="1561728"/>
          </a:xfrm>
          <a:solidFill>
            <a:schemeClr val="accent2"/>
          </a:solidFill>
        </p:spPr>
        <p:txBody>
          <a:bodyPr>
            <a:normAutofit fontScale="62500" lnSpcReduction="20000"/>
          </a:bodyPr>
          <a:lstStyle/>
          <a:p>
            <a:endParaRPr lang="en-US" dirty="0" smtClean="0">
              <a:solidFill>
                <a:schemeClr val="bg1"/>
              </a:solidFill>
            </a:endParaRPr>
          </a:p>
          <a:p>
            <a:r>
              <a:rPr lang="en-US" dirty="0" smtClean="0">
                <a:solidFill>
                  <a:schemeClr val="bg1"/>
                </a:solidFill>
              </a:rPr>
              <a:t>WORKSHOP</a:t>
            </a:r>
            <a:r>
              <a:rPr lang="en-US" dirty="0">
                <a:solidFill>
                  <a:schemeClr val="bg1"/>
                </a:solidFill>
              </a:rPr>
              <a:t>: PREPARING FOR TRAINING IN HEALTH IN ALL POLICIES (HIAP) USING THE NEWLY LAUNCHED WHO HIAP TRAINING </a:t>
            </a:r>
            <a:r>
              <a:rPr lang="en-US" dirty="0" smtClean="0">
                <a:solidFill>
                  <a:schemeClr val="bg1"/>
                </a:solidFill>
              </a:rPr>
              <a:t>MANUAL</a:t>
            </a:r>
          </a:p>
          <a:p>
            <a:r>
              <a:rPr lang="de-CH" smtClean="0">
                <a:solidFill>
                  <a:schemeClr val="bg1"/>
                </a:solidFill>
              </a:rPr>
              <a:t>Kuopio, Finland, 2015</a:t>
            </a:r>
            <a:endParaRPr lang="de-CH" dirty="0" smtClean="0">
              <a:solidFill>
                <a:schemeClr val="bg1"/>
              </a:solidFill>
            </a:endParaRPr>
          </a:p>
        </p:txBody>
      </p:sp>
      <p:pic>
        <p:nvPicPr>
          <p:cNvPr id="4" name="Picture 2" descr="http://www.who.int/entity/social_determinants/publications/health-policies-manual/healt-policies-cover.jpg"/>
          <p:cNvPicPr>
            <a:picLocks noChangeAspect="1" noChangeArrowheads="1"/>
          </p:cNvPicPr>
          <p:nvPr/>
        </p:nvPicPr>
        <p:blipFill>
          <a:blip r:embed="rId2" cstate="print"/>
          <a:srcRect/>
          <a:stretch>
            <a:fillRect/>
          </a:stretch>
        </p:blipFill>
        <p:spPr bwMode="auto">
          <a:xfrm>
            <a:off x="3203848" y="332656"/>
            <a:ext cx="2592288" cy="1672444"/>
          </a:xfrm>
          <a:prstGeom prst="rect">
            <a:avLst/>
          </a:prstGeom>
          <a:noFill/>
        </p:spPr>
      </p:pic>
    </p:spTree>
    <p:extLst>
      <p:ext uri="{BB962C8B-B14F-4D97-AF65-F5344CB8AC3E}">
        <p14:creationId xmlns:p14="http://schemas.microsoft.com/office/powerpoint/2010/main" val="311824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Central principles of </a:t>
            </a:r>
            <a:r>
              <a:rPr lang="en-GB" dirty="0" err="1" smtClean="0"/>
              <a:t>HiAP</a:t>
            </a:r>
            <a:endParaRPr lang="en-GB" dirty="0"/>
          </a:p>
        </p:txBody>
      </p:sp>
      <p:sp>
        <p:nvSpPr>
          <p:cNvPr id="4" name="Inhaltsplatzhalter 2"/>
          <p:cNvSpPr>
            <a:spLocks noGrp="1"/>
          </p:cNvSpPr>
          <p:nvPr>
            <p:ph idx="1"/>
          </p:nvPr>
        </p:nvSpPr>
        <p:spPr>
          <a:solidFill>
            <a:schemeClr val="accent2"/>
          </a:solidFill>
        </p:spPr>
        <p:txBody>
          <a:bodyPr>
            <a:normAutofit/>
          </a:bodyPr>
          <a:lstStyle/>
          <a:p>
            <a:endParaRPr lang="de-CH" sz="1800" b="1" dirty="0" smtClean="0">
              <a:solidFill>
                <a:schemeClr val="bg1"/>
              </a:solidFill>
              <a:latin typeface="+mj-lt"/>
              <a:cs typeface="Andalus" pitchFamily="18" charset="-78"/>
            </a:endParaRPr>
          </a:p>
          <a:p>
            <a:r>
              <a:rPr lang="de-CH" b="1" dirty="0" smtClean="0">
                <a:solidFill>
                  <a:schemeClr val="bg1"/>
                </a:solidFill>
                <a:cs typeface="Andalus" pitchFamily="18" charset="-78"/>
              </a:rPr>
              <a:t>Dynamics and complexity</a:t>
            </a:r>
          </a:p>
          <a:p>
            <a:r>
              <a:rPr lang="de-CH" b="1" dirty="0" smtClean="0">
                <a:solidFill>
                  <a:schemeClr val="bg1"/>
                </a:solidFill>
                <a:cs typeface="Andalus" pitchFamily="18" charset="-78"/>
              </a:rPr>
              <a:t>Health Equity</a:t>
            </a:r>
          </a:p>
          <a:p>
            <a:r>
              <a:rPr lang="de-CH" b="1" dirty="0" err="1" smtClean="0">
                <a:solidFill>
                  <a:schemeClr val="bg1"/>
                </a:solidFill>
                <a:cs typeface="Andalus" pitchFamily="18" charset="-78"/>
              </a:rPr>
              <a:t>Framing</a:t>
            </a:r>
            <a:endParaRPr lang="de-CH" b="1" dirty="0" smtClean="0">
              <a:solidFill>
                <a:schemeClr val="bg1"/>
              </a:solidFill>
              <a:cs typeface="Andalus" pitchFamily="18" charset="-78"/>
            </a:endParaRPr>
          </a:p>
          <a:p>
            <a:r>
              <a:rPr lang="de-CH" b="1" dirty="0" err="1" smtClean="0">
                <a:solidFill>
                  <a:schemeClr val="bg1"/>
                </a:solidFill>
                <a:cs typeface="Andalus" pitchFamily="18" charset="-78"/>
              </a:rPr>
              <a:t>Whole</a:t>
            </a:r>
            <a:r>
              <a:rPr lang="de-CH" b="1" dirty="0" smtClean="0">
                <a:solidFill>
                  <a:schemeClr val="bg1"/>
                </a:solidFill>
                <a:cs typeface="Andalus" pitchFamily="18" charset="-78"/>
              </a:rPr>
              <a:t> of </a:t>
            </a:r>
            <a:r>
              <a:rPr lang="de-CH" b="1" dirty="0" err="1" smtClean="0">
                <a:solidFill>
                  <a:schemeClr val="bg1"/>
                </a:solidFill>
                <a:cs typeface="Andalus" pitchFamily="18" charset="-78"/>
              </a:rPr>
              <a:t>government</a:t>
            </a:r>
            <a:r>
              <a:rPr lang="de-CH" b="1" dirty="0" smtClean="0">
                <a:solidFill>
                  <a:schemeClr val="bg1"/>
                </a:solidFill>
                <a:cs typeface="Andalus" pitchFamily="18" charset="-78"/>
              </a:rPr>
              <a:t>//</a:t>
            </a:r>
            <a:r>
              <a:rPr lang="de-CH" b="1" dirty="0" err="1" smtClean="0">
                <a:solidFill>
                  <a:schemeClr val="bg1"/>
                </a:solidFill>
                <a:cs typeface="Andalus" pitchFamily="18" charset="-78"/>
              </a:rPr>
              <a:t>society</a:t>
            </a:r>
            <a:endParaRPr lang="de-CH" b="1" dirty="0" smtClean="0">
              <a:solidFill>
                <a:schemeClr val="bg1"/>
              </a:solidFill>
              <a:cs typeface="Andalus" pitchFamily="18" charset="-78"/>
            </a:endParaRPr>
          </a:p>
          <a:p>
            <a:r>
              <a:rPr lang="de-CH" b="1" dirty="0" smtClean="0">
                <a:solidFill>
                  <a:schemeClr val="bg1"/>
                </a:solidFill>
                <a:cs typeface="Andalus" pitchFamily="18" charset="-78"/>
              </a:rPr>
              <a:t>Collective </a:t>
            </a:r>
            <a:r>
              <a:rPr lang="de-CH" b="1" dirty="0" err="1" smtClean="0">
                <a:solidFill>
                  <a:schemeClr val="bg1"/>
                </a:solidFill>
                <a:cs typeface="Andalus" pitchFamily="18" charset="-78"/>
              </a:rPr>
              <a:t>impact</a:t>
            </a:r>
            <a:endParaRPr lang="de-CH" b="1" dirty="0" smtClean="0">
              <a:solidFill>
                <a:schemeClr val="bg1"/>
              </a:solidFill>
              <a:cs typeface="Andalus" pitchFamily="18" charset="-78"/>
            </a:endParaRPr>
          </a:p>
          <a:p>
            <a:r>
              <a:rPr lang="de-CH" b="1" dirty="0" smtClean="0">
                <a:solidFill>
                  <a:schemeClr val="bg1"/>
                </a:solidFill>
                <a:cs typeface="Andalus" pitchFamily="18" charset="-78"/>
              </a:rPr>
              <a:t>Mutual </a:t>
            </a:r>
            <a:r>
              <a:rPr lang="de-CH" b="1" dirty="0" err="1" smtClean="0">
                <a:solidFill>
                  <a:schemeClr val="bg1"/>
                </a:solidFill>
                <a:cs typeface="Andalus" pitchFamily="18" charset="-78"/>
              </a:rPr>
              <a:t>gain</a:t>
            </a:r>
            <a:r>
              <a:rPr lang="de-CH" b="1" dirty="0" smtClean="0">
                <a:solidFill>
                  <a:schemeClr val="bg1"/>
                </a:solidFill>
                <a:cs typeface="Andalus" pitchFamily="18" charset="-78"/>
              </a:rPr>
              <a:t>, </a:t>
            </a:r>
            <a:r>
              <a:rPr lang="de-CH" b="1" dirty="0" err="1" smtClean="0">
                <a:solidFill>
                  <a:schemeClr val="bg1"/>
                </a:solidFill>
                <a:cs typeface="Andalus" pitchFamily="18" charset="-78"/>
              </a:rPr>
              <a:t>Negotiation</a:t>
            </a:r>
            <a:r>
              <a:rPr lang="de-CH" b="1" dirty="0" smtClean="0">
                <a:solidFill>
                  <a:schemeClr val="bg1"/>
                </a:solidFill>
                <a:cs typeface="Andalus" pitchFamily="18" charset="-78"/>
              </a:rPr>
              <a:t>, </a:t>
            </a:r>
            <a:r>
              <a:rPr lang="de-CH" b="1" dirty="0" err="1" smtClean="0">
                <a:solidFill>
                  <a:schemeClr val="bg1"/>
                </a:solidFill>
                <a:cs typeface="Andalus" pitchFamily="18" charset="-78"/>
              </a:rPr>
              <a:t>health</a:t>
            </a:r>
            <a:r>
              <a:rPr lang="de-CH" b="1" dirty="0" smtClean="0">
                <a:solidFill>
                  <a:schemeClr val="bg1"/>
                </a:solidFill>
                <a:cs typeface="Andalus" pitchFamily="18" charset="-78"/>
              </a:rPr>
              <a:t> </a:t>
            </a:r>
            <a:r>
              <a:rPr lang="de-CH" b="1" dirty="0" err="1" smtClean="0">
                <a:solidFill>
                  <a:schemeClr val="bg1"/>
                </a:solidFill>
                <a:cs typeface="Andalus" pitchFamily="18" charset="-78"/>
              </a:rPr>
              <a:t>diplomacy</a:t>
            </a:r>
            <a:endParaRPr lang="de-CH" b="1" dirty="0" smtClean="0">
              <a:solidFill>
                <a:schemeClr val="bg1"/>
              </a:solidFill>
              <a:cs typeface="Andalus" pitchFamily="18" charset="-78"/>
            </a:endParaRPr>
          </a:p>
          <a:p>
            <a:endParaRPr lang="de-CH" sz="4400" b="1" dirty="0" smtClean="0">
              <a:solidFill>
                <a:schemeClr val="bg1"/>
              </a:solidFill>
            </a:endParaRPr>
          </a:p>
          <a:p>
            <a:endParaRPr lang="de-CH" sz="4400" b="1" dirty="0" smtClean="0">
              <a:solidFill>
                <a:schemeClr val="bg1"/>
              </a:solidFill>
            </a:endParaRPr>
          </a:p>
          <a:p>
            <a:endParaRPr lang="de-CH" sz="4400" b="1" dirty="0">
              <a:solidFill>
                <a:schemeClr val="bg1"/>
              </a:solidFill>
            </a:endParaRPr>
          </a:p>
        </p:txBody>
      </p:sp>
    </p:spTree>
    <p:extLst>
      <p:ext uri="{BB962C8B-B14F-4D97-AF65-F5344CB8AC3E}">
        <p14:creationId xmlns:p14="http://schemas.microsoft.com/office/powerpoint/2010/main" val="113140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HiAP</a:t>
            </a:r>
            <a:r>
              <a:rPr lang="en-GB" dirty="0" smtClean="0"/>
              <a:t> approach </a:t>
            </a:r>
            <a:endParaRPr lang="en-GB" dirty="0"/>
          </a:p>
        </p:txBody>
      </p:sp>
      <p:sp>
        <p:nvSpPr>
          <p:cNvPr id="4" name="Content Placeholder 2"/>
          <p:cNvSpPr>
            <a:spLocks noGrp="1"/>
          </p:cNvSpPr>
          <p:nvPr>
            <p:ph idx="1"/>
          </p:nvPr>
        </p:nvSpPr>
        <p:spPr>
          <a:xfrm>
            <a:off x="539552" y="1628800"/>
            <a:ext cx="8133089" cy="4569371"/>
          </a:xfrm>
          <a:solidFill>
            <a:schemeClr val="accent2"/>
          </a:solidFill>
        </p:spPr>
        <p:txBody>
          <a:bodyPr>
            <a:normAutofit/>
          </a:bodyPr>
          <a:lstStyle/>
          <a:p>
            <a:endParaRPr lang="en-US" sz="1800" dirty="0" smtClean="0">
              <a:solidFill>
                <a:schemeClr val="bg1"/>
              </a:solidFill>
            </a:endParaRPr>
          </a:p>
          <a:p>
            <a:r>
              <a:rPr lang="en-US" b="1" dirty="0" smtClean="0">
                <a:solidFill>
                  <a:schemeClr val="bg1"/>
                </a:solidFill>
              </a:rPr>
              <a:t>Focuses </a:t>
            </a:r>
            <a:r>
              <a:rPr lang="en-US" b="1" dirty="0">
                <a:solidFill>
                  <a:schemeClr val="bg1"/>
                </a:solidFill>
              </a:rPr>
              <a:t>on the social, economic and environment determinants of </a:t>
            </a:r>
            <a:r>
              <a:rPr lang="en-US" b="1" dirty="0" smtClean="0">
                <a:solidFill>
                  <a:schemeClr val="bg1"/>
                </a:solidFill>
              </a:rPr>
              <a:t>health </a:t>
            </a:r>
            <a:endParaRPr lang="en-US" b="1" dirty="0">
              <a:solidFill>
                <a:schemeClr val="bg1"/>
              </a:solidFill>
            </a:endParaRPr>
          </a:p>
          <a:p>
            <a:r>
              <a:rPr lang="en-GB" b="1" dirty="0" smtClean="0">
                <a:solidFill>
                  <a:schemeClr val="bg1"/>
                </a:solidFill>
              </a:rPr>
              <a:t>Targets inequalities </a:t>
            </a:r>
            <a:endParaRPr lang="en-GB" b="1" dirty="0">
              <a:solidFill>
                <a:schemeClr val="bg1"/>
              </a:solidFill>
            </a:endParaRPr>
          </a:p>
          <a:p>
            <a:r>
              <a:rPr lang="en-US" b="1" dirty="0" smtClean="0">
                <a:solidFill>
                  <a:schemeClr val="bg1"/>
                </a:solidFill>
              </a:rPr>
              <a:t>Promotes </a:t>
            </a:r>
            <a:r>
              <a:rPr lang="en-US" b="1" dirty="0">
                <a:solidFill>
                  <a:schemeClr val="bg1"/>
                </a:solidFill>
              </a:rPr>
              <a:t>integration and collaboration across sectors and other non-government stakeholders</a:t>
            </a:r>
            <a:r>
              <a:rPr lang="en-US" b="1" dirty="0" smtClean="0">
                <a:solidFill>
                  <a:schemeClr val="bg1"/>
                </a:solidFill>
              </a:rPr>
              <a:t>.</a:t>
            </a:r>
            <a:endParaRPr lang="en-GB" b="1" dirty="0" smtClean="0">
              <a:solidFill>
                <a:schemeClr val="bg1"/>
              </a:solidFill>
            </a:endParaRPr>
          </a:p>
        </p:txBody>
      </p:sp>
    </p:spTree>
    <p:extLst>
      <p:ext uri="{BB962C8B-B14F-4D97-AF65-F5344CB8AC3E}">
        <p14:creationId xmlns:p14="http://schemas.microsoft.com/office/powerpoint/2010/main" val="91855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dirty="0" smtClean="0">
                <a:solidFill>
                  <a:schemeClr val="bg1"/>
                </a:solidFill>
              </a:rPr>
              <a:t>Health and governments</a:t>
            </a:r>
            <a:endParaRPr lang="en-GB" dirty="0">
              <a:solidFill>
                <a:schemeClr val="bg1"/>
              </a:solidFill>
            </a:endParaRPr>
          </a:p>
        </p:txBody>
      </p:sp>
      <p:sp>
        <p:nvSpPr>
          <p:cNvPr id="3" name="Content Placeholder 2"/>
          <p:cNvSpPr>
            <a:spLocks noGrp="1"/>
          </p:cNvSpPr>
          <p:nvPr>
            <p:ph idx="1"/>
          </p:nvPr>
        </p:nvSpPr>
        <p:spPr>
          <a:xfrm>
            <a:off x="457200" y="3861048"/>
            <a:ext cx="8229600" cy="2265115"/>
          </a:xfrm>
        </p:spPr>
        <p:txBody>
          <a:bodyPr>
            <a:normAutofit fontScale="85000" lnSpcReduction="10000"/>
          </a:bodyPr>
          <a:lstStyle/>
          <a:p>
            <a:endParaRPr lang="en-US" dirty="0" smtClean="0"/>
          </a:p>
          <a:p>
            <a:r>
              <a:rPr lang="en-US" dirty="0" smtClean="0"/>
              <a:t>Health </a:t>
            </a:r>
            <a:r>
              <a:rPr lang="en-US" dirty="0"/>
              <a:t>is an individual right and a social justice issue; </a:t>
            </a:r>
          </a:p>
          <a:p>
            <a:r>
              <a:rPr lang="en-US" dirty="0" smtClean="0"/>
              <a:t>Health </a:t>
            </a:r>
            <a:r>
              <a:rPr lang="en-US" dirty="0"/>
              <a:t>is a public good; and </a:t>
            </a:r>
          </a:p>
          <a:p>
            <a:r>
              <a:rPr lang="en-US" dirty="0" smtClean="0"/>
              <a:t>Governments </a:t>
            </a:r>
            <a:r>
              <a:rPr lang="en-US" dirty="0"/>
              <a:t>have a responsibility for the health of their peoples. </a:t>
            </a:r>
            <a:endParaRPr lang="en-GB" dirty="0"/>
          </a:p>
        </p:txBody>
      </p:sp>
      <p:sp>
        <p:nvSpPr>
          <p:cNvPr id="4" name="Content Placeholder 2"/>
          <p:cNvSpPr txBox="1">
            <a:spLocks/>
          </p:cNvSpPr>
          <p:nvPr/>
        </p:nvSpPr>
        <p:spPr>
          <a:xfrm>
            <a:off x="539552" y="1772816"/>
            <a:ext cx="8085584"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i="1" dirty="0" smtClean="0"/>
              <a:t>“Governments have a responsibility for the health of their peoples which can be fulfilled only by the provision of adequate health and social measures”</a:t>
            </a:r>
            <a:r>
              <a:rPr lang="en-US" dirty="0" smtClean="0"/>
              <a:t> </a:t>
            </a:r>
          </a:p>
          <a:p>
            <a:pPr marL="0" indent="0" algn="just">
              <a:buFont typeface="Arial" panose="020B0604020202020204" pitchFamily="34" charset="0"/>
              <a:buNone/>
            </a:pPr>
            <a:endParaRPr lang="en-US" dirty="0" smtClean="0"/>
          </a:p>
          <a:p>
            <a:pPr marL="0" indent="0" algn="just">
              <a:buFont typeface="Arial" panose="020B0604020202020204" pitchFamily="34" charset="0"/>
              <a:buNone/>
            </a:pPr>
            <a:endParaRPr lang="en-GB" i="1" dirty="0"/>
          </a:p>
        </p:txBody>
      </p:sp>
      <p:sp>
        <p:nvSpPr>
          <p:cNvPr id="5" name="Rectangle 4"/>
          <p:cNvSpPr/>
          <p:nvPr/>
        </p:nvSpPr>
        <p:spPr>
          <a:xfrm>
            <a:off x="539552" y="6237312"/>
            <a:ext cx="8085584" cy="261610"/>
          </a:xfrm>
          <a:prstGeom prst="rect">
            <a:avLst/>
          </a:prstGeom>
        </p:spPr>
        <p:txBody>
          <a:bodyPr wrap="square">
            <a:spAutoFit/>
          </a:bodyPr>
          <a:lstStyle/>
          <a:p>
            <a:r>
              <a:rPr lang="en-US" sz="1100" dirty="0"/>
              <a:t>WHO Constitution (1948). Available from: </a:t>
            </a:r>
            <a:r>
              <a:rPr lang="en-US" sz="1100" dirty="0">
                <a:hlinkClick r:id="rId2"/>
              </a:rPr>
              <a:t>http://apps.who.int/gb/bd/PDF/bd47/EN/constitution-en.pdf</a:t>
            </a:r>
            <a:endParaRPr lang="en-US" sz="1100" dirty="0"/>
          </a:p>
        </p:txBody>
      </p:sp>
    </p:spTree>
    <p:extLst>
      <p:ext uri="{BB962C8B-B14F-4D97-AF65-F5344CB8AC3E}">
        <p14:creationId xmlns:p14="http://schemas.microsoft.com/office/powerpoint/2010/main" val="59726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dirty="0" smtClean="0">
                <a:solidFill>
                  <a:schemeClr val="bg1"/>
                </a:solidFill>
              </a:rPr>
              <a:t>Collective</a:t>
            </a:r>
            <a:r>
              <a:rPr lang="en-US" dirty="0" smtClean="0"/>
              <a:t> </a:t>
            </a:r>
            <a:r>
              <a:rPr lang="en-US" dirty="0" smtClean="0">
                <a:solidFill>
                  <a:schemeClr val="bg1"/>
                </a:solidFill>
              </a:rPr>
              <a:t>impact</a:t>
            </a:r>
            <a:endParaRPr lang="en-GB" dirty="0">
              <a:solidFill>
                <a:schemeClr val="bg1"/>
              </a:solidFill>
            </a:endParaRPr>
          </a:p>
        </p:txBody>
      </p:sp>
      <p:sp>
        <p:nvSpPr>
          <p:cNvPr id="3" name="Content Placeholder 2"/>
          <p:cNvSpPr>
            <a:spLocks noGrp="1"/>
          </p:cNvSpPr>
          <p:nvPr>
            <p:ph idx="1"/>
          </p:nvPr>
        </p:nvSpPr>
        <p:spPr>
          <a:xfrm>
            <a:off x="457200" y="1600201"/>
            <a:ext cx="8229600" cy="1684783"/>
          </a:xfrm>
        </p:spPr>
        <p:txBody>
          <a:bodyPr>
            <a:normAutofit/>
          </a:bodyPr>
          <a:lstStyle/>
          <a:p>
            <a:pPr marL="0" indent="0">
              <a:buNone/>
            </a:pPr>
            <a:r>
              <a:rPr lang="en-US" sz="2800" b="1" i="1" dirty="0" smtClean="0">
                <a:solidFill>
                  <a:srgbClr val="C00000"/>
                </a:solidFill>
              </a:rPr>
              <a:t>‘Commitment of a group of important actors from different sectors to a common agenda for solving a specific social problem’</a:t>
            </a:r>
          </a:p>
        </p:txBody>
      </p:sp>
      <p:sp>
        <p:nvSpPr>
          <p:cNvPr id="4" name="TextBox 3"/>
          <p:cNvSpPr txBox="1"/>
          <p:nvPr/>
        </p:nvSpPr>
        <p:spPr>
          <a:xfrm>
            <a:off x="1660484" y="3284984"/>
            <a:ext cx="5539992" cy="2805063"/>
          </a:xfrm>
          <a:prstGeom prst="rect">
            <a:avLst/>
          </a:prstGeom>
          <a:noFill/>
          <a:ln>
            <a:solidFill>
              <a:srgbClr val="C00000"/>
            </a:solidFill>
          </a:ln>
        </p:spPr>
        <p:txBody>
          <a:bodyPr wrap="square" rtlCol="0">
            <a:spAutoFit/>
          </a:bodyPr>
          <a:lstStyle/>
          <a:p>
            <a:pPr algn="ctr">
              <a:lnSpc>
                <a:spcPct val="150000"/>
              </a:lnSpc>
            </a:pPr>
            <a:r>
              <a:rPr lang="en-US" sz="2400" dirty="0" smtClean="0"/>
              <a:t>A </a:t>
            </a:r>
            <a:r>
              <a:rPr lang="en-US" sz="2400" dirty="0"/>
              <a:t>common agenda</a:t>
            </a:r>
          </a:p>
          <a:p>
            <a:pPr algn="ctr">
              <a:lnSpc>
                <a:spcPct val="150000"/>
              </a:lnSpc>
            </a:pPr>
            <a:r>
              <a:rPr lang="en-US" sz="2400" dirty="0"/>
              <a:t>Shared measurement systems</a:t>
            </a:r>
          </a:p>
          <a:p>
            <a:pPr algn="ctr">
              <a:lnSpc>
                <a:spcPct val="150000"/>
              </a:lnSpc>
            </a:pPr>
            <a:r>
              <a:rPr lang="en-US" sz="2400" dirty="0"/>
              <a:t>Mutually reinforcing activities</a:t>
            </a:r>
          </a:p>
          <a:p>
            <a:pPr algn="ctr">
              <a:lnSpc>
                <a:spcPct val="150000"/>
              </a:lnSpc>
            </a:pPr>
            <a:r>
              <a:rPr lang="en-US" sz="2400" dirty="0"/>
              <a:t>Continuous communication</a:t>
            </a:r>
          </a:p>
          <a:p>
            <a:pPr algn="ctr">
              <a:lnSpc>
                <a:spcPct val="150000"/>
              </a:lnSpc>
            </a:pPr>
            <a:r>
              <a:rPr lang="en-US" sz="2400" dirty="0"/>
              <a:t>Back bone support </a:t>
            </a:r>
            <a:r>
              <a:rPr lang="en-US" sz="2400" dirty="0" smtClean="0"/>
              <a:t>organizations</a:t>
            </a:r>
            <a:endParaRPr lang="en-US" sz="2400" dirty="0"/>
          </a:p>
        </p:txBody>
      </p:sp>
    </p:spTree>
    <p:extLst>
      <p:ext uri="{BB962C8B-B14F-4D97-AF65-F5344CB8AC3E}">
        <p14:creationId xmlns:p14="http://schemas.microsoft.com/office/powerpoint/2010/main" val="2149033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CH" dirty="0" err="1" smtClean="0">
                <a:solidFill>
                  <a:schemeClr val="bg1"/>
                </a:solidFill>
              </a:rPr>
              <a:t>Interconnectedness</a:t>
            </a:r>
            <a:endParaRPr lang="de-CH" dirty="0">
              <a:solidFill>
                <a:schemeClr val="bg1"/>
              </a:solidFill>
            </a:endParaRPr>
          </a:p>
        </p:txBody>
      </p:sp>
      <p:sp>
        <p:nvSpPr>
          <p:cNvPr id="7" name="Inhaltsplatzhalter 6"/>
          <p:cNvSpPr>
            <a:spLocks noGrp="1"/>
          </p:cNvSpPr>
          <p:nvPr>
            <p:ph sz="half" idx="2"/>
          </p:nvPr>
        </p:nvSpPr>
        <p:spPr>
          <a:ln>
            <a:solidFill>
              <a:srgbClr val="C00000"/>
            </a:solidFill>
          </a:ln>
        </p:spPr>
        <p:txBody>
          <a:bodyPr/>
          <a:lstStyle/>
          <a:p>
            <a:endParaRPr lang="de-CH" dirty="0" smtClean="0"/>
          </a:p>
          <a:p>
            <a:endParaRPr lang="de-CH" sz="1600" dirty="0" smtClean="0"/>
          </a:p>
          <a:p>
            <a:pPr marL="0" indent="0">
              <a:buNone/>
            </a:pPr>
            <a:r>
              <a:rPr lang="de-CH" b="1" dirty="0">
                <a:solidFill>
                  <a:srgbClr val="C00000"/>
                </a:solidFill>
              </a:rPr>
              <a:t> </a:t>
            </a:r>
            <a:r>
              <a:rPr lang="de-CH" b="1" dirty="0" smtClean="0">
                <a:solidFill>
                  <a:srgbClr val="C00000"/>
                </a:solidFill>
              </a:rPr>
              <a:t>    Interconnectedness of</a:t>
            </a:r>
          </a:p>
          <a:p>
            <a:pPr marL="0" indent="0">
              <a:buNone/>
            </a:pPr>
            <a:r>
              <a:rPr lang="de-CH" b="1" dirty="0">
                <a:solidFill>
                  <a:srgbClr val="C00000"/>
                </a:solidFill>
              </a:rPr>
              <a:t> </a:t>
            </a:r>
            <a:r>
              <a:rPr lang="de-CH" b="1" dirty="0" smtClean="0">
                <a:solidFill>
                  <a:srgbClr val="C00000"/>
                </a:solidFill>
              </a:rPr>
              <a:t>    issues and of</a:t>
            </a:r>
          </a:p>
          <a:p>
            <a:pPr marL="0" indent="0">
              <a:buNone/>
            </a:pPr>
            <a:r>
              <a:rPr lang="de-CH" b="1" dirty="0">
                <a:solidFill>
                  <a:srgbClr val="C00000"/>
                </a:solidFill>
              </a:rPr>
              <a:t> </a:t>
            </a:r>
            <a:r>
              <a:rPr lang="de-CH" b="1" dirty="0" smtClean="0">
                <a:solidFill>
                  <a:srgbClr val="C00000"/>
                </a:solidFill>
              </a:rPr>
              <a:t>    governance levels</a:t>
            </a:r>
            <a:endParaRPr lang="de-CH" b="1" dirty="0">
              <a:solidFill>
                <a:srgbClr val="C00000"/>
              </a:solidFill>
            </a:endParaRPr>
          </a:p>
        </p:txBody>
      </p:sp>
      <p:pic>
        <p:nvPicPr>
          <p:cNvPr id="92162" name="Picture 2" descr="http://www.nature.com/nature/journal/v497/n7447/images_article/nature12047-f1.2.jpg"/>
          <p:cNvPicPr>
            <a:picLocks noChangeAspect="1" noChangeArrowheads="1"/>
          </p:cNvPicPr>
          <p:nvPr/>
        </p:nvPicPr>
        <p:blipFill>
          <a:blip r:embed="rId2" cstate="print"/>
          <a:srcRect/>
          <a:stretch>
            <a:fillRect/>
          </a:stretch>
        </p:blipFill>
        <p:spPr bwMode="auto">
          <a:xfrm>
            <a:off x="539552" y="1589680"/>
            <a:ext cx="3888432" cy="4449551"/>
          </a:xfrm>
          <a:prstGeom prst="rect">
            <a:avLst/>
          </a:prstGeom>
          <a:noFill/>
        </p:spPr>
      </p:pic>
      <p:pic>
        <p:nvPicPr>
          <p:cNvPr id="5" name="Picture 2" descr="http://www.coha.org/wp-content/uploads/2013/06/brazil-protests-june2013.jpeg"/>
          <p:cNvPicPr>
            <a:picLocks noChangeAspect="1" noChangeArrowheads="1"/>
          </p:cNvPicPr>
          <p:nvPr/>
        </p:nvPicPr>
        <p:blipFill>
          <a:blip r:embed="rId3" cstate="print"/>
          <a:srcRect/>
          <a:stretch>
            <a:fillRect/>
          </a:stretch>
        </p:blipFill>
        <p:spPr bwMode="auto">
          <a:xfrm>
            <a:off x="4959119" y="4077072"/>
            <a:ext cx="3511211" cy="2420888"/>
          </a:xfrm>
          <a:prstGeom prst="rect">
            <a:avLst/>
          </a:prstGeom>
          <a:noFill/>
        </p:spPr>
      </p:pic>
    </p:spTree>
    <p:extLst>
      <p:ext uri="{BB962C8B-B14F-4D97-AF65-F5344CB8AC3E}">
        <p14:creationId xmlns:p14="http://schemas.microsoft.com/office/powerpoint/2010/main" val="3181428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GB" dirty="0" smtClean="0">
                <a:solidFill>
                  <a:schemeClr val="bg1"/>
                </a:solidFill>
              </a:rPr>
              <a:t>The role of governments</a:t>
            </a:r>
            <a:endParaRPr lang="en-GB" dirty="0">
              <a:solidFill>
                <a:schemeClr val="bg1"/>
              </a:solidFill>
            </a:endParaRPr>
          </a:p>
        </p:txBody>
      </p:sp>
      <p:sp>
        <p:nvSpPr>
          <p:cNvPr id="3" name="Text Placeholder 2"/>
          <p:cNvSpPr>
            <a:spLocks noGrp="1"/>
          </p:cNvSpPr>
          <p:nvPr>
            <p:ph type="body"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sp>
        <p:nvSpPr>
          <p:cNvPr id="5" name="Text Placeholder 4"/>
          <p:cNvSpPr>
            <a:spLocks noGrp="1"/>
          </p:cNvSpPr>
          <p:nvPr>
            <p:ph type="body" sz="quarter" idx="3"/>
          </p:nvPr>
        </p:nvSpPr>
        <p:spPr>
          <a:xfrm>
            <a:off x="5220072" y="1484784"/>
            <a:ext cx="4041775" cy="639762"/>
          </a:xfrm>
        </p:spPr>
        <p:txBody>
          <a:bodyPr>
            <a:normAutofit/>
          </a:bodyPr>
          <a:lstStyle/>
          <a:p>
            <a:r>
              <a:rPr lang="en-GB" sz="3200" dirty="0" smtClean="0"/>
              <a:t>Governance</a:t>
            </a:r>
            <a:endParaRPr lang="en-GB" sz="3200" dirty="0"/>
          </a:p>
        </p:txBody>
      </p:sp>
      <p:sp>
        <p:nvSpPr>
          <p:cNvPr id="6" name="Content Placeholder 5"/>
          <p:cNvSpPr>
            <a:spLocks noGrp="1"/>
          </p:cNvSpPr>
          <p:nvPr>
            <p:ph sz="quarter" idx="4"/>
          </p:nvPr>
        </p:nvSpPr>
        <p:spPr>
          <a:xfrm>
            <a:off x="5076056" y="2263509"/>
            <a:ext cx="4248472" cy="3951288"/>
          </a:xfrm>
        </p:spPr>
        <p:txBody>
          <a:bodyPr>
            <a:normAutofit fontScale="92500" lnSpcReduction="20000"/>
          </a:bodyPr>
          <a:lstStyle/>
          <a:p>
            <a:pPr indent="-163513">
              <a:buFont typeface="Wingdings" panose="05000000000000000000" pitchFamily="2" charset="2"/>
              <a:buChar char="§"/>
            </a:pPr>
            <a:r>
              <a:rPr lang="en-GB" sz="2600" dirty="0"/>
              <a:t>Ways individuals &amp; institutions manage </a:t>
            </a:r>
            <a:r>
              <a:rPr lang="en-GB" sz="2600" dirty="0" smtClean="0"/>
              <a:t>common </a:t>
            </a:r>
            <a:r>
              <a:rPr lang="en-GB" sz="2600" dirty="0"/>
              <a:t>affairs</a:t>
            </a:r>
          </a:p>
          <a:p>
            <a:pPr marL="357188" indent="-177800">
              <a:buFont typeface="Wingdings" panose="05000000000000000000" pitchFamily="2" charset="2"/>
              <a:buChar char="§"/>
            </a:pPr>
            <a:r>
              <a:rPr lang="en-US" sz="2600" dirty="0"/>
              <a:t>Continuing process </a:t>
            </a:r>
          </a:p>
          <a:p>
            <a:pPr indent="-163513">
              <a:buFont typeface="Wingdings" panose="05000000000000000000" pitchFamily="2" charset="2"/>
              <a:buChar char="§"/>
            </a:pPr>
            <a:r>
              <a:rPr lang="en-US" sz="2600" dirty="0"/>
              <a:t>Conflicting or diverse interests accommodated </a:t>
            </a:r>
            <a:r>
              <a:rPr lang="en-US" sz="2600" dirty="0" smtClean="0"/>
              <a:t>/cooperation</a:t>
            </a:r>
            <a:endParaRPr lang="en-US" sz="2600" dirty="0"/>
          </a:p>
          <a:p>
            <a:pPr marL="358775" indent="-180975">
              <a:buFont typeface="Wingdings" panose="05000000000000000000" pitchFamily="2" charset="2"/>
              <a:buChar char="§"/>
            </a:pPr>
            <a:r>
              <a:rPr lang="en-US" sz="2600" dirty="0"/>
              <a:t>Formal institutions </a:t>
            </a:r>
            <a:r>
              <a:rPr lang="en-US" sz="2600" dirty="0" smtClean="0"/>
              <a:t>empowered </a:t>
            </a:r>
            <a:r>
              <a:rPr lang="en-US" sz="2600" dirty="0"/>
              <a:t>to enforce compliance</a:t>
            </a:r>
          </a:p>
          <a:p>
            <a:pPr indent="-163513">
              <a:buFont typeface="Wingdings" panose="05000000000000000000" pitchFamily="2" charset="2"/>
              <a:buChar char="§"/>
            </a:pPr>
            <a:r>
              <a:rPr lang="en-US" sz="2600" dirty="0"/>
              <a:t>Informal </a:t>
            </a:r>
            <a:r>
              <a:rPr lang="en-US" sz="2600" dirty="0" smtClean="0"/>
              <a:t>arrangements</a:t>
            </a:r>
            <a:endParaRPr lang="de-CH" sz="2600"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7" y="1484784"/>
            <a:ext cx="5191523"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04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de-CH" dirty="0" smtClean="0">
                <a:solidFill>
                  <a:schemeClr val="bg1"/>
                </a:solidFill>
              </a:rPr>
              <a:t>Health Diplomacy</a:t>
            </a:r>
            <a:endParaRPr lang="en-GB" dirty="0">
              <a:solidFill>
                <a:schemeClr val="bg1"/>
              </a:solidFill>
            </a:endParaRPr>
          </a:p>
        </p:txBody>
      </p:sp>
      <p:sp>
        <p:nvSpPr>
          <p:cNvPr id="3" name="Content Placeholder 2"/>
          <p:cNvSpPr>
            <a:spLocks noGrp="1"/>
          </p:cNvSpPr>
          <p:nvPr>
            <p:ph idx="1"/>
          </p:nvPr>
        </p:nvSpPr>
        <p:spPr>
          <a:xfrm>
            <a:off x="507645" y="5349209"/>
            <a:ext cx="4824536" cy="864096"/>
          </a:xfrm>
          <a:ln>
            <a:solidFill>
              <a:srgbClr val="C00000"/>
            </a:solidFill>
          </a:ln>
        </p:spPr>
        <p:txBody>
          <a:bodyPr>
            <a:normAutofit/>
          </a:bodyPr>
          <a:lstStyle/>
          <a:p>
            <a:pPr marL="0" indent="0">
              <a:buNone/>
            </a:pPr>
            <a:endParaRPr lang="en-US" sz="800" b="1" dirty="0">
              <a:solidFill>
                <a:srgbClr val="C00000"/>
              </a:solidFill>
            </a:endParaRPr>
          </a:p>
          <a:p>
            <a:pPr marL="0" indent="0">
              <a:buNone/>
            </a:pPr>
            <a:r>
              <a:rPr lang="en-US" sz="2000" dirty="0" smtClean="0"/>
              <a:t>      Creating opportunities for </a:t>
            </a:r>
            <a:r>
              <a:rPr lang="en-US" sz="2000" b="1" dirty="0" smtClean="0">
                <a:solidFill>
                  <a:srgbClr val="C00000"/>
                </a:solidFill>
              </a:rPr>
              <a:t>mutual gain</a:t>
            </a:r>
          </a:p>
          <a:p>
            <a:pPr marL="0" indent="0">
              <a:buNone/>
            </a:pPr>
            <a:endParaRPr lang="en-US" b="1" dirty="0" smtClean="0">
              <a:solidFill>
                <a:srgbClr val="C00000"/>
              </a:solidFill>
            </a:endParaRPr>
          </a:p>
          <a:p>
            <a:pPr marL="0" indent="0">
              <a:buNone/>
            </a:pPr>
            <a:endParaRPr lang="en-US" b="1" dirty="0" smtClean="0">
              <a:solidFill>
                <a:srgbClr val="C00000"/>
              </a:solidFill>
            </a:endParaRPr>
          </a:p>
          <a:p>
            <a:endParaRPr lang="en-GB" dirty="0"/>
          </a:p>
        </p:txBody>
      </p:sp>
      <p:sp>
        <p:nvSpPr>
          <p:cNvPr id="5" name="TextBox 4"/>
          <p:cNvSpPr txBox="1"/>
          <p:nvPr/>
        </p:nvSpPr>
        <p:spPr>
          <a:xfrm>
            <a:off x="467544" y="2060848"/>
            <a:ext cx="6120680" cy="954107"/>
          </a:xfrm>
          <a:prstGeom prst="rect">
            <a:avLst/>
          </a:prstGeom>
          <a:noFill/>
          <a:ln>
            <a:solidFill>
              <a:srgbClr val="C00000"/>
            </a:solidFill>
          </a:ln>
        </p:spPr>
        <p:txBody>
          <a:bodyPr wrap="square" rtlCol="0">
            <a:spAutoFit/>
          </a:bodyPr>
          <a:lstStyle/>
          <a:p>
            <a:endParaRPr lang="en-US" b="1" dirty="0" smtClean="0">
              <a:solidFill>
                <a:srgbClr val="C00000"/>
              </a:solidFill>
            </a:endParaRPr>
          </a:p>
          <a:p>
            <a:r>
              <a:rPr lang="en-US" sz="2000" b="1" dirty="0">
                <a:solidFill>
                  <a:srgbClr val="C00000"/>
                </a:solidFill>
              </a:rPr>
              <a:t> </a:t>
            </a:r>
            <a:r>
              <a:rPr lang="en-US" sz="2000" b="1" dirty="0" smtClean="0">
                <a:solidFill>
                  <a:srgbClr val="C00000"/>
                </a:solidFill>
              </a:rPr>
              <a:t>   Negotiating </a:t>
            </a:r>
            <a:r>
              <a:rPr lang="en-US" sz="2000" b="1" dirty="0">
                <a:solidFill>
                  <a:srgbClr val="C00000"/>
                </a:solidFill>
              </a:rPr>
              <a:t>for health </a:t>
            </a:r>
            <a:r>
              <a:rPr lang="en-US" sz="2000" dirty="0"/>
              <a:t>in the face of other </a:t>
            </a:r>
            <a:r>
              <a:rPr lang="en-US" sz="2000" dirty="0" smtClean="0"/>
              <a:t>interests   </a:t>
            </a:r>
            <a:endParaRPr lang="en-US" sz="2000" dirty="0"/>
          </a:p>
          <a:p>
            <a:endParaRPr lang="en-GB" dirty="0"/>
          </a:p>
        </p:txBody>
      </p:sp>
      <p:sp>
        <p:nvSpPr>
          <p:cNvPr id="6" name="TextBox 5"/>
          <p:cNvSpPr txBox="1"/>
          <p:nvPr/>
        </p:nvSpPr>
        <p:spPr>
          <a:xfrm>
            <a:off x="2699792" y="3501009"/>
            <a:ext cx="5904656" cy="1323439"/>
          </a:xfrm>
          <a:prstGeom prst="rect">
            <a:avLst/>
          </a:prstGeom>
          <a:noFill/>
          <a:ln>
            <a:solidFill>
              <a:srgbClr val="C00000"/>
            </a:solidFill>
          </a:ln>
        </p:spPr>
        <p:txBody>
          <a:bodyPr wrap="square" rtlCol="0">
            <a:spAutoFit/>
          </a:bodyPr>
          <a:lstStyle/>
          <a:p>
            <a:endParaRPr lang="en-US" b="1" dirty="0" smtClean="0">
              <a:solidFill>
                <a:srgbClr val="C00000"/>
              </a:solidFill>
            </a:endParaRPr>
          </a:p>
          <a:p>
            <a:r>
              <a:rPr lang="en-US" sz="2400" b="1" dirty="0">
                <a:solidFill>
                  <a:srgbClr val="C00000"/>
                </a:solidFill>
              </a:rPr>
              <a:t> </a:t>
            </a:r>
            <a:r>
              <a:rPr lang="en-US" sz="2400" b="1" dirty="0" smtClean="0">
                <a:solidFill>
                  <a:srgbClr val="C00000"/>
                </a:solidFill>
              </a:rPr>
              <a:t>     </a:t>
            </a:r>
            <a:r>
              <a:rPr lang="en-US" sz="2000" b="1" dirty="0" smtClean="0">
                <a:solidFill>
                  <a:srgbClr val="C00000"/>
                </a:solidFill>
              </a:rPr>
              <a:t>Building </a:t>
            </a:r>
            <a:r>
              <a:rPr lang="en-US" sz="2000" b="1" dirty="0">
                <a:solidFill>
                  <a:srgbClr val="C00000"/>
                </a:solidFill>
              </a:rPr>
              <a:t>relationships and alliances </a:t>
            </a:r>
            <a:r>
              <a:rPr lang="en-US" sz="2000" dirty="0"/>
              <a:t>for </a:t>
            </a:r>
            <a:r>
              <a:rPr lang="en-US" sz="2000" dirty="0" smtClean="0"/>
              <a:t>health</a:t>
            </a:r>
          </a:p>
          <a:p>
            <a:r>
              <a:rPr lang="en-US" sz="2000" dirty="0"/>
              <a:t> </a:t>
            </a:r>
            <a:r>
              <a:rPr lang="en-US" sz="2000" dirty="0" smtClean="0"/>
              <a:t>     outcomes </a:t>
            </a:r>
            <a:r>
              <a:rPr lang="en-US" sz="2000" dirty="0"/>
              <a:t>and addressing health </a:t>
            </a:r>
            <a:r>
              <a:rPr lang="en-US" sz="2000" dirty="0" smtClean="0"/>
              <a:t>determinants    </a:t>
            </a:r>
            <a:endParaRPr lang="en-US" sz="2000"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9218" y="1812411"/>
            <a:ext cx="2077802" cy="145097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6215" y="5229199"/>
            <a:ext cx="2208233" cy="110411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930" y="3501008"/>
            <a:ext cx="1728574" cy="1323439"/>
          </a:xfrm>
          <a:prstGeom prst="rect">
            <a:avLst/>
          </a:prstGeom>
        </p:spPr>
      </p:pic>
    </p:spTree>
    <p:extLst>
      <p:ext uri="{BB962C8B-B14F-4D97-AF65-F5344CB8AC3E}">
        <p14:creationId xmlns:p14="http://schemas.microsoft.com/office/powerpoint/2010/main" val="1740102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F51CF69D0E034C93C4BD5E294D71F0" ma:contentTypeVersion="0" ma:contentTypeDescription="Create a new document." ma:contentTypeScope="" ma:versionID="b00406c53d15501f1425b488d757bc3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A1A1A6-F697-4C15-97AE-BF7B6E172FAD}"/>
</file>

<file path=customXml/itemProps2.xml><?xml version="1.0" encoding="utf-8"?>
<ds:datastoreItem xmlns:ds="http://schemas.openxmlformats.org/officeDocument/2006/customXml" ds:itemID="{37F649F0-13F9-4290-B4C2-580CDAEEDFFD}"/>
</file>

<file path=customXml/itemProps3.xml><?xml version="1.0" encoding="utf-8"?>
<ds:datastoreItem xmlns:ds="http://schemas.openxmlformats.org/officeDocument/2006/customXml" ds:itemID="{1D94090C-461A-4850-9834-30587F1CD709}"/>
</file>

<file path=docProps/app.xml><?xml version="1.0" encoding="utf-8"?>
<Properties xmlns="http://schemas.openxmlformats.org/officeDocument/2006/extended-properties" xmlns:vt="http://schemas.openxmlformats.org/officeDocument/2006/docPropsVTypes">
  <TotalTime>229</TotalTime>
  <Words>343</Words>
  <Application>Microsoft Office PowerPoint</Application>
  <PresentationFormat>On-screen Show (4:3)</PresentationFormat>
  <Paragraphs>60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HIAP Training Manual The role of government in the HiAP</vt:lpstr>
      <vt:lpstr>The Central principles of HiAP</vt:lpstr>
      <vt:lpstr>HiAP approach </vt:lpstr>
      <vt:lpstr>Health and governments</vt:lpstr>
      <vt:lpstr>Collective impact</vt:lpstr>
      <vt:lpstr>Interconnectedness</vt:lpstr>
      <vt:lpstr>The role of governments</vt:lpstr>
      <vt:lpstr>Health Diplomacy</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LUKIC, Ljiljana</dc:creator>
  <cp:lastModifiedBy>VALENTINE, Nicole Britt</cp:lastModifiedBy>
  <cp:revision>23</cp:revision>
  <dcterms:created xsi:type="dcterms:W3CDTF">2015-06-18T09:06:29Z</dcterms:created>
  <dcterms:modified xsi:type="dcterms:W3CDTF">2015-06-25T06:06:23Z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0x01010048F51CF69D0E034C93C4BD5E294D71F0</vt:lpwstr>
  </property>
</Properties>
</file>