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262" r:id="rId3"/>
    <p:sldId id="264" r:id="rId4"/>
    <p:sldId id="263" r:id="rId5"/>
    <p:sldId id="270" r:id="rId6"/>
    <p:sldId id="271" r:id="rId7"/>
    <p:sldId id="266" r:id="rId8"/>
    <p:sldId id="260" r:id="rId9"/>
    <p:sldId id="273" r:id="rId10"/>
    <p:sldId id="274"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39" d="100"/>
          <a:sy n="39" d="100"/>
        </p:scale>
        <p:origin x="-1476"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171E4-A66F-4192-9C80-39CC4BD8A127}" type="datetimeFigureOut">
              <a:rPr lang="en-GB" smtClean="0"/>
              <a:t>24/06/2015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CF71C6-BC70-4178-889C-97D72905AA9A}" type="slidenum">
              <a:rPr lang="en-GB" smtClean="0"/>
              <a:t>‹#›</a:t>
            </a:fld>
            <a:endParaRPr lang="en-GB"/>
          </a:p>
        </p:txBody>
      </p:sp>
    </p:spTree>
    <p:extLst>
      <p:ext uri="{BB962C8B-B14F-4D97-AF65-F5344CB8AC3E}">
        <p14:creationId xmlns:p14="http://schemas.microsoft.com/office/powerpoint/2010/main" val="350746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758AB-4ECB-431A-92D3-7FDC161A4024}" type="slidenum">
              <a:rPr lang="en-GB"/>
              <a:pPr/>
              <a:t>2</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a:buFont typeface="Wingdings" pitchFamily="2" charset="2"/>
              <a:buNone/>
            </a:pPr>
            <a:r>
              <a:rPr lang="en-GB" sz="1000" dirty="0"/>
              <a:t>Ideological shifts: </a:t>
            </a:r>
          </a:p>
          <a:p>
            <a:pPr lvl="1">
              <a:buFont typeface="Wingdings" pitchFamily="2" charset="2"/>
              <a:buNone/>
            </a:pPr>
            <a:r>
              <a:rPr lang="en-GB" sz="1000" dirty="0"/>
              <a:t>70s – Decade of development: consensus on health and development</a:t>
            </a:r>
          </a:p>
          <a:p>
            <a:pPr lvl="1">
              <a:buFont typeface="Wingdings" pitchFamily="2" charset="2"/>
              <a:buNone/>
            </a:pPr>
            <a:r>
              <a:rPr lang="en-GB" sz="1000" dirty="0"/>
              <a:t>80s  – “Lost Decade”, proliferation of strategies: selective PHC vs. integrated health care, district health systems and Healthy Cities </a:t>
            </a:r>
          </a:p>
          <a:p>
            <a:pPr lvl="1">
              <a:buFont typeface="Wingdings" pitchFamily="2" charset="2"/>
              <a:buNone/>
            </a:pPr>
            <a:r>
              <a:rPr lang="en-GB" sz="1000" dirty="0"/>
              <a:t>90s – Decade of Reform &amp; Globalization: efficiency of bureaucracy and introduction of market economies in health sector; also the Water Decade and the "Washington Consensus” – IMF-WB-WTO</a:t>
            </a:r>
          </a:p>
          <a:p>
            <a:pPr lvl="1">
              <a:buFont typeface="Wingdings" pitchFamily="2" charset="2"/>
              <a:buNone/>
            </a:pPr>
            <a:endParaRPr lang="en-GB" sz="1000" dirty="0"/>
          </a:p>
          <a:p>
            <a:r>
              <a:rPr lang="en-GB" sz="1000" dirty="0"/>
              <a:t>New influence of stakeholders:</a:t>
            </a:r>
          </a:p>
          <a:p>
            <a:pPr lvl="1"/>
            <a:r>
              <a:rPr lang="en-GB" sz="1000" dirty="0"/>
              <a:t>UNICEF – selective application of PHC, 1979, then moved to children's rights, 1995</a:t>
            </a:r>
          </a:p>
          <a:p>
            <a:pPr lvl="1"/>
            <a:r>
              <a:rPr lang="en-GB" sz="1000" dirty="0"/>
              <a:t>WB – redefines measurements of health: </a:t>
            </a:r>
            <a:r>
              <a:rPr lang="en-GB" sz="1000" i="1" dirty="0"/>
              <a:t>WDR 93 Investing in Health</a:t>
            </a:r>
          </a:p>
          <a:p>
            <a:pPr lvl="1"/>
            <a:r>
              <a:rPr lang="en-GB" sz="1000" dirty="0"/>
              <a:t>UNDP – introduces country strategy note &amp; includes PHC.  Effort for better UN coordination, MDGs </a:t>
            </a:r>
          </a:p>
          <a:p>
            <a:pPr lvl="1"/>
            <a:r>
              <a:rPr lang="en-GB" sz="1000" dirty="0"/>
              <a:t>USAID – emphasizes civil society and quality</a:t>
            </a:r>
          </a:p>
          <a:p>
            <a:r>
              <a:rPr lang="en-GB" sz="1000" dirty="0"/>
              <a:t>New health discipline:</a:t>
            </a:r>
          </a:p>
          <a:p>
            <a:pPr lvl="1"/>
            <a:r>
              <a:rPr lang="en-GB" sz="1000" dirty="0"/>
              <a:t>Health economics introduces new ways of measuring resources and health achievements, influencing design of health systems financing and efficiency measures</a:t>
            </a:r>
          </a:p>
          <a:p>
            <a:r>
              <a:rPr lang="en-GB" sz="1000" dirty="0"/>
              <a:t>National budgets for health:</a:t>
            </a:r>
          </a:p>
          <a:p>
            <a:pPr lvl="1"/>
            <a:r>
              <a:rPr lang="en-GB" sz="1000" dirty="0"/>
              <a:t>Increase as % of GDP</a:t>
            </a:r>
          </a:p>
          <a:p>
            <a:pPr lvl="1"/>
            <a:r>
              <a:rPr lang="en-GB" sz="1000" dirty="0"/>
              <a:t>Decrease in equitable </a:t>
            </a:r>
            <a:r>
              <a:rPr lang="en-GB" sz="1000" dirty="0" smtClean="0"/>
              <a:t>distribution</a:t>
            </a:r>
            <a:endParaRPr lang="en-GB" sz="1000" dirty="0"/>
          </a:p>
        </p:txBody>
      </p:sp>
    </p:spTree>
    <p:extLst>
      <p:ext uri="{BB962C8B-B14F-4D97-AF65-F5344CB8AC3E}">
        <p14:creationId xmlns:p14="http://schemas.microsoft.com/office/powerpoint/2010/main" val="321715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technical reference group will meet next week. It</a:t>
            </a:r>
            <a:r>
              <a:rPr lang="en-GB" baseline="0" dirty="0" smtClean="0"/>
              <a:t> will be chaired by Finland and WHO PND</a:t>
            </a:r>
            <a:endParaRPr lang="en-GB" dirty="0"/>
          </a:p>
        </p:txBody>
      </p:sp>
      <p:sp>
        <p:nvSpPr>
          <p:cNvPr id="4" name="Slide Number Placeholder 3"/>
          <p:cNvSpPr>
            <a:spLocks noGrp="1"/>
          </p:cNvSpPr>
          <p:nvPr>
            <p:ph type="sldNum" sz="quarter" idx="10"/>
          </p:nvPr>
        </p:nvSpPr>
        <p:spPr/>
        <p:txBody>
          <a:bodyPr/>
          <a:lstStyle/>
          <a:p>
            <a:fld id="{9B13FDDA-EF9D-4009-A9A2-881EF13070FF}" type="slidenum">
              <a:rPr lang="en-GB" smtClean="0"/>
              <a:t>4</a:t>
            </a:fld>
            <a:endParaRPr lang="en-GB"/>
          </a:p>
        </p:txBody>
      </p:sp>
    </p:spTree>
    <p:extLst>
      <p:ext uri="{BB962C8B-B14F-4D97-AF65-F5344CB8AC3E}">
        <p14:creationId xmlns:p14="http://schemas.microsoft.com/office/powerpoint/2010/main" val="151611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1" dirty="0" smtClean="0">
                <a:solidFill>
                  <a:srgbClr val="C00000"/>
                </a:solidFill>
              </a:rPr>
              <a:t>Intersectoral action </a:t>
            </a:r>
            <a:r>
              <a:rPr lang="en-US" sz="1200" dirty="0" smtClean="0"/>
              <a:t>refers to the coordinated efforts of two or more sectors within government to improve health outcomes. This can include working across different levels of government such as district, provincial and national jurisdictions. </a:t>
            </a:r>
          </a:p>
          <a:p>
            <a:pPr marL="285750" indent="-285750">
              <a:buFont typeface="Arial" panose="020B0604020202020204" pitchFamily="34" charset="0"/>
              <a:buChar char="•"/>
            </a:pPr>
            <a:r>
              <a:rPr lang="en-US" sz="1200" dirty="0" smtClean="0"/>
              <a:t>The term </a:t>
            </a:r>
            <a:r>
              <a:rPr lang="en-US" sz="1200" b="1" dirty="0" smtClean="0">
                <a:solidFill>
                  <a:srgbClr val="C00000"/>
                </a:solidFill>
              </a:rPr>
              <a:t>intergovernmental </a:t>
            </a:r>
            <a:r>
              <a:rPr lang="en-US" sz="1200" dirty="0" smtClean="0"/>
              <a:t>(joined-up government and healthy public policies) is used to refer to horizontal and vertical linkages between levels of government within a country. </a:t>
            </a:r>
          </a:p>
          <a:p>
            <a:pPr marL="285750" indent="-285750">
              <a:buFont typeface="Arial" panose="020B0604020202020204" pitchFamily="34" charset="0"/>
              <a:buChar char="•"/>
            </a:pPr>
            <a:r>
              <a:rPr lang="en-US" sz="1200" dirty="0" smtClean="0"/>
              <a:t>A </a:t>
            </a:r>
            <a:r>
              <a:rPr lang="en-US" sz="1200" b="1" dirty="0" smtClean="0">
                <a:solidFill>
                  <a:srgbClr val="C00000"/>
                </a:solidFill>
              </a:rPr>
              <a:t>whole-of-society approach</a:t>
            </a:r>
            <a:r>
              <a:rPr lang="en-US" sz="1200" dirty="0" smtClean="0">
                <a:solidFill>
                  <a:srgbClr val="C00000"/>
                </a:solidFill>
              </a:rPr>
              <a:t> </a:t>
            </a:r>
            <a:r>
              <a:rPr lang="en-US" sz="1200" dirty="0" smtClean="0"/>
              <a:t>refers to coordinated efforts to improve health by multiple stakeholders within and outside government that may also be from several sectors. This dimension of </a:t>
            </a:r>
            <a:r>
              <a:rPr lang="en-US" sz="1200" dirty="0" err="1" smtClean="0"/>
              <a:t>HiAP</a:t>
            </a:r>
            <a:r>
              <a:rPr lang="en-US" sz="1200" dirty="0" smtClean="0"/>
              <a:t> is discussed at length in Module 7. </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DE1F049B-3187-4C12-B198-1FFDD99C7926}" type="slidenum">
              <a:rPr lang="en-GB" smtClean="0"/>
              <a:t>9</a:t>
            </a:fld>
            <a:endParaRPr lang="en-GB"/>
          </a:p>
        </p:txBody>
      </p:sp>
    </p:spTree>
    <p:extLst>
      <p:ext uri="{BB962C8B-B14F-4D97-AF65-F5344CB8AC3E}">
        <p14:creationId xmlns:p14="http://schemas.microsoft.com/office/powerpoint/2010/main" val="891585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0036D598-BF8B-48BD-9303-DE7A834DB603}" type="slidenum">
              <a:rPr lang="en-US" smtClean="0"/>
              <a:pPr/>
              <a:t>11</a:t>
            </a:fld>
            <a:endParaRPr lang="en-US" dirty="0"/>
          </a:p>
        </p:txBody>
      </p:sp>
    </p:spTree>
    <p:extLst>
      <p:ext uri="{BB962C8B-B14F-4D97-AF65-F5344CB8AC3E}">
        <p14:creationId xmlns:p14="http://schemas.microsoft.com/office/powerpoint/2010/main" val="1213509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4FB2B8-7C05-428F-8E00-B5C330EDE2D6}" type="datetimeFigureOut">
              <a:rPr lang="en-GB" smtClean="0"/>
              <a:t>24/06/2015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FE37DB-FE92-4D41-AC81-5627BFD6F051}" type="slidenum">
              <a:rPr lang="en-GB" smtClean="0"/>
              <a:t>‹#›</a:t>
            </a:fld>
            <a:endParaRPr lang="en-GB"/>
          </a:p>
        </p:txBody>
      </p:sp>
    </p:spTree>
    <p:extLst>
      <p:ext uri="{BB962C8B-B14F-4D97-AF65-F5344CB8AC3E}">
        <p14:creationId xmlns:p14="http://schemas.microsoft.com/office/powerpoint/2010/main" val="193704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4FB2B8-7C05-428F-8E00-B5C330EDE2D6}" type="datetimeFigureOut">
              <a:rPr lang="en-GB" smtClean="0"/>
              <a:t>24/06/2015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FE37DB-FE92-4D41-AC81-5627BFD6F051}" type="slidenum">
              <a:rPr lang="en-GB" smtClean="0"/>
              <a:t>‹#›</a:t>
            </a:fld>
            <a:endParaRPr lang="en-GB"/>
          </a:p>
        </p:txBody>
      </p:sp>
    </p:spTree>
    <p:extLst>
      <p:ext uri="{BB962C8B-B14F-4D97-AF65-F5344CB8AC3E}">
        <p14:creationId xmlns:p14="http://schemas.microsoft.com/office/powerpoint/2010/main" val="160838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4FB2B8-7C05-428F-8E00-B5C330EDE2D6}" type="datetimeFigureOut">
              <a:rPr lang="en-GB" smtClean="0"/>
              <a:t>24/06/2015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FE37DB-FE92-4D41-AC81-5627BFD6F051}" type="slidenum">
              <a:rPr lang="en-GB" smtClean="0"/>
              <a:t>‹#›</a:t>
            </a:fld>
            <a:endParaRPr lang="en-GB"/>
          </a:p>
        </p:txBody>
      </p:sp>
    </p:spTree>
    <p:extLst>
      <p:ext uri="{BB962C8B-B14F-4D97-AF65-F5344CB8AC3E}">
        <p14:creationId xmlns:p14="http://schemas.microsoft.com/office/powerpoint/2010/main" val="844341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31507262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4FB2B8-7C05-428F-8E00-B5C330EDE2D6}" type="datetimeFigureOut">
              <a:rPr lang="en-GB" smtClean="0"/>
              <a:t>24/06/2015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FE37DB-FE92-4D41-AC81-5627BFD6F051}" type="slidenum">
              <a:rPr lang="en-GB" smtClean="0"/>
              <a:t>‹#›</a:t>
            </a:fld>
            <a:endParaRPr lang="en-GB"/>
          </a:p>
        </p:txBody>
      </p:sp>
    </p:spTree>
    <p:extLst>
      <p:ext uri="{BB962C8B-B14F-4D97-AF65-F5344CB8AC3E}">
        <p14:creationId xmlns:p14="http://schemas.microsoft.com/office/powerpoint/2010/main" val="233612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FB2B8-7C05-428F-8E00-B5C330EDE2D6}" type="datetimeFigureOut">
              <a:rPr lang="en-GB" smtClean="0"/>
              <a:t>24/06/2015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FE37DB-FE92-4D41-AC81-5627BFD6F051}" type="slidenum">
              <a:rPr lang="en-GB" smtClean="0"/>
              <a:t>‹#›</a:t>
            </a:fld>
            <a:endParaRPr lang="en-GB"/>
          </a:p>
        </p:txBody>
      </p:sp>
    </p:spTree>
    <p:extLst>
      <p:ext uri="{BB962C8B-B14F-4D97-AF65-F5344CB8AC3E}">
        <p14:creationId xmlns:p14="http://schemas.microsoft.com/office/powerpoint/2010/main" val="57233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4FB2B8-7C05-428F-8E00-B5C330EDE2D6}" type="datetimeFigureOut">
              <a:rPr lang="en-GB" smtClean="0"/>
              <a:t>24/06/2015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FE37DB-FE92-4D41-AC81-5627BFD6F051}" type="slidenum">
              <a:rPr lang="en-GB" smtClean="0"/>
              <a:t>‹#›</a:t>
            </a:fld>
            <a:endParaRPr lang="en-GB"/>
          </a:p>
        </p:txBody>
      </p:sp>
    </p:spTree>
    <p:extLst>
      <p:ext uri="{BB962C8B-B14F-4D97-AF65-F5344CB8AC3E}">
        <p14:creationId xmlns:p14="http://schemas.microsoft.com/office/powerpoint/2010/main" val="141568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4FB2B8-7C05-428F-8E00-B5C330EDE2D6}" type="datetimeFigureOut">
              <a:rPr lang="en-GB" smtClean="0"/>
              <a:t>24/06/2015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FE37DB-FE92-4D41-AC81-5627BFD6F051}" type="slidenum">
              <a:rPr lang="en-GB" smtClean="0"/>
              <a:t>‹#›</a:t>
            </a:fld>
            <a:endParaRPr lang="en-GB"/>
          </a:p>
        </p:txBody>
      </p:sp>
    </p:spTree>
    <p:extLst>
      <p:ext uri="{BB962C8B-B14F-4D97-AF65-F5344CB8AC3E}">
        <p14:creationId xmlns:p14="http://schemas.microsoft.com/office/powerpoint/2010/main" val="118291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4FB2B8-7C05-428F-8E00-B5C330EDE2D6}" type="datetimeFigureOut">
              <a:rPr lang="en-GB" smtClean="0"/>
              <a:t>24/06/2015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FE37DB-FE92-4D41-AC81-5627BFD6F051}" type="slidenum">
              <a:rPr lang="en-GB" smtClean="0"/>
              <a:t>‹#›</a:t>
            </a:fld>
            <a:endParaRPr lang="en-GB"/>
          </a:p>
        </p:txBody>
      </p:sp>
    </p:spTree>
    <p:extLst>
      <p:ext uri="{BB962C8B-B14F-4D97-AF65-F5344CB8AC3E}">
        <p14:creationId xmlns:p14="http://schemas.microsoft.com/office/powerpoint/2010/main" val="19990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FB2B8-7C05-428F-8E00-B5C330EDE2D6}" type="datetimeFigureOut">
              <a:rPr lang="en-GB" smtClean="0"/>
              <a:t>24/06/2015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FE37DB-FE92-4D41-AC81-5627BFD6F051}" type="slidenum">
              <a:rPr lang="en-GB" smtClean="0"/>
              <a:t>‹#›</a:t>
            </a:fld>
            <a:endParaRPr lang="en-GB"/>
          </a:p>
        </p:txBody>
      </p:sp>
    </p:spTree>
    <p:extLst>
      <p:ext uri="{BB962C8B-B14F-4D97-AF65-F5344CB8AC3E}">
        <p14:creationId xmlns:p14="http://schemas.microsoft.com/office/powerpoint/2010/main" val="183477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FB2B8-7C05-428F-8E00-B5C330EDE2D6}" type="datetimeFigureOut">
              <a:rPr lang="en-GB" smtClean="0"/>
              <a:t>24/06/2015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FE37DB-FE92-4D41-AC81-5627BFD6F051}" type="slidenum">
              <a:rPr lang="en-GB" smtClean="0"/>
              <a:t>‹#›</a:t>
            </a:fld>
            <a:endParaRPr lang="en-GB"/>
          </a:p>
        </p:txBody>
      </p:sp>
    </p:spTree>
    <p:extLst>
      <p:ext uri="{BB962C8B-B14F-4D97-AF65-F5344CB8AC3E}">
        <p14:creationId xmlns:p14="http://schemas.microsoft.com/office/powerpoint/2010/main" val="286398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FB2B8-7C05-428F-8E00-B5C330EDE2D6}" type="datetimeFigureOut">
              <a:rPr lang="en-GB" smtClean="0"/>
              <a:t>24/06/2015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FE37DB-FE92-4D41-AC81-5627BFD6F051}" type="slidenum">
              <a:rPr lang="en-GB" smtClean="0"/>
              <a:t>‹#›</a:t>
            </a:fld>
            <a:endParaRPr lang="en-GB"/>
          </a:p>
        </p:txBody>
      </p:sp>
    </p:spTree>
    <p:extLst>
      <p:ext uri="{BB962C8B-B14F-4D97-AF65-F5344CB8AC3E}">
        <p14:creationId xmlns:p14="http://schemas.microsoft.com/office/powerpoint/2010/main" val="2447972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FB2B8-7C05-428F-8E00-B5C330EDE2D6}" type="datetimeFigureOut">
              <a:rPr lang="en-GB" smtClean="0"/>
              <a:t>24/06/2015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E37DB-FE92-4D41-AC81-5627BFD6F051}" type="slidenum">
              <a:rPr lang="en-GB" smtClean="0"/>
              <a:t>‹#›</a:t>
            </a:fld>
            <a:endParaRPr lang="en-GB"/>
          </a:p>
        </p:txBody>
      </p:sp>
    </p:spTree>
    <p:extLst>
      <p:ext uri="{BB962C8B-B14F-4D97-AF65-F5344CB8AC3E}">
        <p14:creationId xmlns:p14="http://schemas.microsoft.com/office/powerpoint/2010/main" val="3396448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gif"/><Relationship Id="rId4" Type="http://schemas.openxmlformats.org/officeDocument/2006/relationships/hyperlink" Target="http://www.paho.org/Images/DPI/album25.jpg" TargetMode="External"/><Relationship Id="rId9"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730623"/>
          </a:xfrm>
          <a:solidFill>
            <a:schemeClr val="accent2"/>
          </a:solidFill>
        </p:spPr>
        <p:txBody>
          <a:bodyPr>
            <a:normAutofit fontScale="90000"/>
          </a:bodyPr>
          <a:lstStyle/>
          <a:p>
            <a:r>
              <a:rPr lang="de-CH" smtClean="0">
                <a:solidFill>
                  <a:schemeClr val="bg1"/>
                </a:solidFill>
              </a:rPr>
              <a:t>Session 2. </a:t>
            </a:r>
            <a:r>
              <a:rPr lang="de-CH" dirty="0" smtClean="0">
                <a:solidFill>
                  <a:schemeClr val="bg1"/>
                </a:solidFill>
              </a:rPr>
              <a:t>HIAP </a:t>
            </a:r>
            <a:r>
              <a:rPr lang="de-CH" dirty="0" smtClean="0">
                <a:solidFill>
                  <a:schemeClr val="bg1"/>
                </a:solidFill>
              </a:rPr>
              <a:t>Training Manual</a:t>
            </a:r>
            <a:br>
              <a:rPr lang="de-CH" dirty="0" smtClean="0">
                <a:solidFill>
                  <a:schemeClr val="bg1"/>
                </a:solidFill>
              </a:rPr>
            </a:br>
            <a:r>
              <a:rPr lang="en-GB" dirty="0" smtClean="0">
                <a:solidFill>
                  <a:schemeClr val="bg1"/>
                </a:solidFill>
              </a:rPr>
              <a:t>WHO’s </a:t>
            </a:r>
            <a:r>
              <a:rPr lang="en-GB" dirty="0" err="1" smtClean="0">
                <a:solidFill>
                  <a:schemeClr val="bg1"/>
                </a:solidFill>
              </a:rPr>
              <a:t>HiAP</a:t>
            </a:r>
            <a:r>
              <a:rPr lang="en-GB" dirty="0" smtClean="0">
                <a:solidFill>
                  <a:schemeClr val="bg1"/>
                </a:solidFill>
              </a:rPr>
              <a:t> Framework for Country </a:t>
            </a:r>
            <a:r>
              <a:rPr lang="en-GB" dirty="0" smtClean="0">
                <a:solidFill>
                  <a:schemeClr val="bg1"/>
                </a:solidFill>
              </a:rPr>
              <a:t>Action, </a:t>
            </a:r>
            <a:r>
              <a:rPr lang="en-GB" dirty="0" err="1" smtClean="0">
                <a:solidFill>
                  <a:schemeClr val="bg1"/>
                </a:solidFill>
              </a:rPr>
              <a:t>HiAP</a:t>
            </a:r>
            <a:r>
              <a:rPr lang="en-GB" dirty="0" smtClean="0">
                <a:solidFill>
                  <a:schemeClr val="bg1"/>
                </a:solidFill>
              </a:rPr>
              <a:t> for equity</a:t>
            </a:r>
            <a:endParaRPr lang="de-CH" dirty="0">
              <a:solidFill>
                <a:schemeClr val="bg1"/>
              </a:solidFill>
            </a:endParaRPr>
          </a:p>
        </p:txBody>
      </p:sp>
      <p:sp>
        <p:nvSpPr>
          <p:cNvPr id="3" name="Untertitel 2"/>
          <p:cNvSpPr>
            <a:spLocks noGrp="1"/>
          </p:cNvSpPr>
          <p:nvPr>
            <p:ph type="subTitle" idx="1"/>
          </p:nvPr>
        </p:nvSpPr>
        <p:spPr>
          <a:xfrm>
            <a:off x="1371600" y="4077072"/>
            <a:ext cx="6400800" cy="1561728"/>
          </a:xfrm>
          <a:solidFill>
            <a:schemeClr val="accent2"/>
          </a:solidFill>
        </p:spPr>
        <p:txBody>
          <a:bodyPr>
            <a:normAutofit fontScale="62500" lnSpcReduction="20000"/>
          </a:bodyPr>
          <a:lstStyle/>
          <a:p>
            <a:endParaRPr lang="en-US" dirty="0" smtClean="0">
              <a:solidFill>
                <a:schemeClr val="bg1"/>
              </a:solidFill>
            </a:endParaRPr>
          </a:p>
          <a:p>
            <a:r>
              <a:rPr lang="en-US" dirty="0" smtClean="0">
                <a:solidFill>
                  <a:schemeClr val="bg1"/>
                </a:solidFill>
              </a:rPr>
              <a:t>WORKSHOP</a:t>
            </a:r>
            <a:r>
              <a:rPr lang="en-US" dirty="0">
                <a:solidFill>
                  <a:schemeClr val="bg1"/>
                </a:solidFill>
              </a:rPr>
              <a:t>: PREPARING FOR TRAINING IN HEALTH IN ALL POLICIES (HIAP) USING THE NEWLY LAUNCHED WHO HIAP TRAINING </a:t>
            </a:r>
            <a:r>
              <a:rPr lang="en-US" dirty="0" smtClean="0">
                <a:solidFill>
                  <a:schemeClr val="bg1"/>
                </a:solidFill>
              </a:rPr>
              <a:t>MANUAL</a:t>
            </a:r>
          </a:p>
          <a:p>
            <a:r>
              <a:rPr lang="de-CH" dirty="0" smtClean="0">
                <a:solidFill>
                  <a:schemeClr val="bg1"/>
                </a:solidFill>
              </a:rPr>
              <a:t>Kuopio, </a:t>
            </a:r>
            <a:r>
              <a:rPr lang="de-CH" dirty="0" smtClean="0">
                <a:solidFill>
                  <a:schemeClr val="bg1"/>
                </a:solidFill>
              </a:rPr>
              <a:t>Finland, 2015</a:t>
            </a:r>
            <a:endParaRPr lang="de-CH" dirty="0" smtClean="0">
              <a:solidFill>
                <a:schemeClr val="bg1"/>
              </a:solidFill>
            </a:endParaRPr>
          </a:p>
        </p:txBody>
      </p:sp>
      <p:pic>
        <p:nvPicPr>
          <p:cNvPr id="4" name="Picture 2" descr="http://www.who.int/entity/social_determinants/publications/health-policies-manual/healt-policies-cover.jpg"/>
          <p:cNvPicPr>
            <a:picLocks noChangeAspect="1" noChangeArrowheads="1"/>
          </p:cNvPicPr>
          <p:nvPr/>
        </p:nvPicPr>
        <p:blipFill>
          <a:blip r:embed="rId2" cstate="print"/>
          <a:srcRect/>
          <a:stretch>
            <a:fillRect/>
          </a:stretch>
        </p:blipFill>
        <p:spPr bwMode="auto">
          <a:xfrm>
            <a:off x="3203848" y="332656"/>
            <a:ext cx="2592288" cy="1672444"/>
          </a:xfrm>
          <a:prstGeom prst="rect">
            <a:avLst/>
          </a:prstGeom>
          <a:noFill/>
        </p:spPr>
      </p:pic>
    </p:spTree>
    <p:extLst>
      <p:ext uri="{BB962C8B-B14F-4D97-AF65-F5344CB8AC3E}">
        <p14:creationId xmlns:p14="http://schemas.microsoft.com/office/powerpoint/2010/main" val="3540211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HiAP</a:t>
            </a:r>
            <a:r>
              <a:rPr lang="en-GB" dirty="0" smtClean="0"/>
              <a:t> approach </a:t>
            </a:r>
            <a:endParaRPr lang="en-GB" dirty="0"/>
          </a:p>
        </p:txBody>
      </p:sp>
      <p:sp>
        <p:nvSpPr>
          <p:cNvPr id="4" name="Content Placeholder 2"/>
          <p:cNvSpPr>
            <a:spLocks noGrp="1"/>
          </p:cNvSpPr>
          <p:nvPr>
            <p:ph idx="1"/>
          </p:nvPr>
        </p:nvSpPr>
        <p:spPr>
          <a:xfrm>
            <a:off x="539552" y="1628800"/>
            <a:ext cx="8133089" cy="4569371"/>
          </a:xfrm>
          <a:solidFill>
            <a:schemeClr val="accent2"/>
          </a:solidFill>
        </p:spPr>
        <p:txBody>
          <a:bodyPr>
            <a:normAutofit/>
          </a:bodyPr>
          <a:lstStyle/>
          <a:p>
            <a:endParaRPr lang="en-US" sz="1800" dirty="0" smtClean="0">
              <a:solidFill>
                <a:schemeClr val="bg1"/>
              </a:solidFill>
            </a:endParaRPr>
          </a:p>
          <a:p>
            <a:r>
              <a:rPr lang="en-US" b="1" dirty="0" smtClean="0">
                <a:solidFill>
                  <a:schemeClr val="bg1"/>
                </a:solidFill>
              </a:rPr>
              <a:t>Focuses </a:t>
            </a:r>
            <a:r>
              <a:rPr lang="en-US" b="1" dirty="0">
                <a:solidFill>
                  <a:schemeClr val="bg1"/>
                </a:solidFill>
              </a:rPr>
              <a:t>on the social, economic and environment determinants of </a:t>
            </a:r>
            <a:r>
              <a:rPr lang="en-US" b="1" dirty="0" smtClean="0">
                <a:solidFill>
                  <a:schemeClr val="bg1"/>
                </a:solidFill>
              </a:rPr>
              <a:t>health </a:t>
            </a:r>
            <a:endParaRPr lang="en-US" b="1" dirty="0">
              <a:solidFill>
                <a:schemeClr val="bg1"/>
              </a:solidFill>
            </a:endParaRPr>
          </a:p>
          <a:p>
            <a:r>
              <a:rPr lang="en-GB" b="1" dirty="0" smtClean="0">
                <a:solidFill>
                  <a:schemeClr val="bg1"/>
                </a:solidFill>
              </a:rPr>
              <a:t>Targets inequalities </a:t>
            </a:r>
            <a:endParaRPr lang="en-GB" b="1" dirty="0">
              <a:solidFill>
                <a:schemeClr val="bg1"/>
              </a:solidFill>
            </a:endParaRPr>
          </a:p>
          <a:p>
            <a:r>
              <a:rPr lang="en-US" b="1" dirty="0" smtClean="0">
                <a:solidFill>
                  <a:schemeClr val="bg1"/>
                </a:solidFill>
              </a:rPr>
              <a:t>Promotes </a:t>
            </a:r>
            <a:r>
              <a:rPr lang="en-US" b="1" dirty="0">
                <a:solidFill>
                  <a:schemeClr val="bg1"/>
                </a:solidFill>
              </a:rPr>
              <a:t>integration and collaboration across sectors and other non-government stakeholders</a:t>
            </a:r>
            <a:r>
              <a:rPr lang="en-US" b="1" dirty="0" smtClean="0">
                <a:solidFill>
                  <a:schemeClr val="bg1"/>
                </a:solidFill>
              </a:rPr>
              <a:t>.</a:t>
            </a:r>
            <a:endParaRPr lang="en-GB" b="1" dirty="0" smtClean="0">
              <a:solidFill>
                <a:schemeClr val="bg1"/>
              </a:solidFill>
            </a:endParaRPr>
          </a:p>
        </p:txBody>
      </p:sp>
    </p:spTree>
    <p:extLst>
      <p:ext uri="{BB962C8B-B14F-4D97-AF65-F5344CB8AC3E}">
        <p14:creationId xmlns:p14="http://schemas.microsoft.com/office/powerpoint/2010/main" val="1694416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600200" y="762000"/>
            <a:ext cx="6336704" cy="634082"/>
          </a:xfrm>
        </p:spPr>
        <p:txBody>
          <a:bodyPr>
            <a:noAutofit/>
          </a:bodyPr>
          <a:lstStyle/>
          <a:p>
            <a:r>
              <a:rPr lang="en-US" sz="3600" dirty="0" smtClean="0">
                <a:solidFill>
                  <a:srgbClr val="117CB2"/>
                </a:solidFill>
                <a:latin typeface="Arial" pitchFamily="34" charset="0"/>
                <a:ea typeface="Bodoni SvtyTwo ITC TT-Book"/>
                <a:cs typeface="Times New Roman" pitchFamily="18" charset="0"/>
              </a:rPr>
              <a:t>Thank you!</a:t>
            </a:r>
            <a:endParaRPr lang="en-US" sz="3600" dirty="0">
              <a:solidFill>
                <a:srgbClr val="117CB2"/>
              </a:solidFill>
              <a:latin typeface="Arial" pitchFamily="34" charset="0"/>
              <a:ea typeface="Bodoni SvtyTwo ITC TT-Book"/>
              <a:cs typeface="Times New Roman" pitchFamily="18" charset="0"/>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364" t="19531" r="24775" b="57366"/>
          <a:stretch/>
        </p:blipFill>
        <p:spPr bwMode="auto">
          <a:xfrm>
            <a:off x="1259632" y="4267900"/>
            <a:ext cx="729472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369" y="1295400"/>
            <a:ext cx="4507254" cy="338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14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Elbow Connector 34"/>
          <p:cNvCxnSpPr/>
          <p:nvPr/>
        </p:nvCxnSpPr>
        <p:spPr>
          <a:xfrm rot="16200000" flipH="1">
            <a:off x="6248193" y="2591011"/>
            <a:ext cx="1801373" cy="42935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433" y="108296"/>
            <a:ext cx="1572373" cy="72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66" name="AutoShape 2"/>
          <p:cNvSpPr>
            <a:spLocks noChangeArrowheads="1"/>
          </p:cNvSpPr>
          <p:nvPr/>
        </p:nvSpPr>
        <p:spPr bwMode="auto">
          <a:xfrm rot="-1777931">
            <a:off x="-468313" y="2772445"/>
            <a:ext cx="10280651" cy="433388"/>
          </a:xfrm>
          <a:prstGeom prst="homePlate">
            <a:avLst>
              <a:gd name="adj" fmla="val 156199"/>
            </a:avLst>
          </a:prstGeom>
          <a:solidFill>
            <a:schemeClr val="bg1">
              <a:lumMod val="85000"/>
            </a:schemeClr>
          </a:solidFill>
          <a:ln w="9525">
            <a:solidFill>
              <a:schemeClr val="tx1"/>
            </a:solidFill>
            <a:miter lim="800000"/>
            <a:headEnd/>
            <a:tailEnd/>
          </a:ln>
          <a:effectLst/>
        </p:spPr>
        <p:txBody>
          <a:bodyPr anchor="ctr">
            <a:spAutoFit/>
          </a:bodyPr>
          <a:lstStyle/>
          <a:p>
            <a:endParaRPr lang="es-CL"/>
          </a:p>
        </p:txBody>
      </p:sp>
      <p:sp>
        <p:nvSpPr>
          <p:cNvPr id="139273" name="Text Box 9"/>
          <p:cNvSpPr txBox="1">
            <a:spLocks noChangeArrowheads="1"/>
          </p:cNvSpPr>
          <p:nvPr/>
        </p:nvSpPr>
        <p:spPr bwMode="auto">
          <a:xfrm rot="-1763355">
            <a:off x="-111512" y="2847617"/>
            <a:ext cx="9599027" cy="30777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eaLnBrk="0" hangingPunct="0">
              <a:spcBef>
                <a:spcPct val="50000"/>
              </a:spcBef>
            </a:pPr>
            <a:r>
              <a:rPr lang="en-US" sz="1400" b="1" dirty="0">
                <a:effectLst/>
              </a:rPr>
              <a:t>                   C-PHC     </a:t>
            </a:r>
            <a:r>
              <a:rPr lang="en-US" sz="1400" b="1" dirty="0" smtClean="0">
                <a:effectLst/>
              </a:rPr>
              <a:t>       </a:t>
            </a:r>
            <a:r>
              <a:rPr lang="en-US" sz="1400" b="1" dirty="0">
                <a:effectLst/>
              </a:rPr>
              <a:t>S-PHC     </a:t>
            </a:r>
            <a:r>
              <a:rPr lang="en-US" sz="1400" b="1" dirty="0" smtClean="0">
                <a:effectLst/>
              </a:rPr>
              <a:t>                 </a:t>
            </a:r>
            <a:r>
              <a:rPr lang="en-US" sz="1200" b="1" dirty="0" smtClean="0">
                <a:effectLst/>
              </a:rPr>
              <a:t>Reforms </a:t>
            </a:r>
            <a:r>
              <a:rPr lang="en-US" sz="1200" b="1" dirty="0">
                <a:effectLst/>
              </a:rPr>
              <a:t>&amp; Minimum Packages  </a:t>
            </a:r>
            <a:r>
              <a:rPr lang="en-US" sz="1400" b="1" dirty="0">
                <a:effectLst/>
              </a:rPr>
              <a:t>   MDG          </a:t>
            </a:r>
            <a:r>
              <a:rPr lang="en-US" sz="1400" b="1" dirty="0" smtClean="0">
                <a:effectLst/>
              </a:rPr>
              <a:t>Scaling-up    Equity and </a:t>
            </a:r>
            <a:r>
              <a:rPr lang="en-US" sz="1400" b="1" dirty="0"/>
              <a:t>SDH </a:t>
            </a:r>
            <a:r>
              <a:rPr lang="en-US" sz="1400" b="1" dirty="0" smtClean="0"/>
              <a:t>  NCDs  post-2015</a:t>
            </a:r>
            <a:endParaRPr lang="en-US" sz="1400" b="1" dirty="0">
              <a:effectLst/>
            </a:endParaRPr>
          </a:p>
        </p:txBody>
      </p:sp>
      <p:sp>
        <p:nvSpPr>
          <p:cNvPr id="139274" name="Text Box 10"/>
          <p:cNvSpPr txBox="1">
            <a:spLocks noChangeArrowheads="1"/>
          </p:cNvSpPr>
          <p:nvPr/>
        </p:nvSpPr>
        <p:spPr bwMode="auto">
          <a:xfrm>
            <a:off x="1687001" y="3973036"/>
            <a:ext cx="600075"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en-US" sz="1200" b="1" dirty="0">
                <a:effectLst/>
              </a:rPr>
              <a:t>1978</a:t>
            </a:r>
          </a:p>
        </p:txBody>
      </p:sp>
      <p:sp>
        <p:nvSpPr>
          <p:cNvPr id="139276" name="Text Box 12"/>
          <p:cNvSpPr txBox="1">
            <a:spLocks noChangeArrowheads="1"/>
          </p:cNvSpPr>
          <p:nvPr/>
        </p:nvSpPr>
        <p:spPr bwMode="auto">
          <a:xfrm>
            <a:off x="5278715" y="1731452"/>
            <a:ext cx="600075"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en-US" sz="1200" b="1" dirty="0" smtClean="0">
                <a:effectLst/>
              </a:rPr>
              <a:t>2006</a:t>
            </a:r>
            <a:endParaRPr lang="en-US" sz="1200" b="1" dirty="0">
              <a:effectLst/>
            </a:endParaRPr>
          </a:p>
        </p:txBody>
      </p:sp>
      <p:sp>
        <p:nvSpPr>
          <p:cNvPr id="139277" name="Text Box 13"/>
          <p:cNvSpPr txBox="1">
            <a:spLocks noChangeArrowheads="1"/>
          </p:cNvSpPr>
          <p:nvPr/>
        </p:nvSpPr>
        <p:spPr bwMode="auto">
          <a:xfrm>
            <a:off x="6181725" y="1194893"/>
            <a:ext cx="600075" cy="2746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en-US" sz="1200" b="1" dirty="0" smtClean="0">
                <a:effectLst/>
              </a:rPr>
              <a:t>2008</a:t>
            </a:r>
            <a:endParaRPr lang="en-US" sz="1200" b="1" dirty="0">
              <a:effectLst/>
            </a:endParaRPr>
          </a:p>
        </p:txBody>
      </p:sp>
      <p:sp>
        <p:nvSpPr>
          <p:cNvPr id="139279" name="Text Box 15"/>
          <p:cNvSpPr txBox="1">
            <a:spLocks noChangeArrowheads="1"/>
          </p:cNvSpPr>
          <p:nvPr/>
        </p:nvSpPr>
        <p:spPr bwMode="auto">
          <a:xfrm>
            <a:off x="2834769" y="3311869"/>
            <a:ext cx="600075" cy="2746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en-US" sz="1200" b="1" dirty="0" smtClean="0">
                <a:effectLst/>
              </a:rPr>
              <a:t>1986</a:t>
            </a:r>
            <a:endParaRPr lang="en-US" sz="1200" b="1" dirty="0">
              <a:effectLst/>
            </a:endParaRPr>
          </a:p>
        </p:txBody>
      </p:sp>
      <p:sp>
        <p:nvSpPr>
          <p:cNvPr id="139280" name="Text Box 16"/>
          <p:cNvSpPr txBox="1">
            <a:spLocks noChangeArrowheads="1"/>
          </p:cNvSpPr>
          <p:nvPr/>
        </p:nvSpPr>
        <p:spPr bwMode="auto">
          <a:xfrm>
            <a:off x="179388" y="5689600"/>
            <a:ext cx="16096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GB" sz="1200" dirty="0">
                <a:effectLst/>
              </a:rPr>
              <a:t>Social dimensions of health affirmed in WHO Constitution (1948), downplayed during 1950s era of disease </a:t>
            </a:r>
            <a:r>
              <a:rPr lang="en-GB" sz="1200" dirty="0" smtClean="0">
                <a:effectLst/>
              </a:rPr>
              <a:t>campaigns</a:t>
            </a:r>
            <a:endParaRPr lang="en-US" sz="1200" dirty="0">
              <a:effectLst/>
            </a:endParaRPr>
          </a:p>
        </p:txBody>
      </p:sp>
      <p:sp>
        <p:nvSpPr>
          <p:cNvPr id="139281" name="Text Box 17"/>
          <p:cNvSpPr txBox="1">
            <a:spLocks noChangeArrowheads="1"/>
          </p:cNvSpPr>
          <p:nvPr/>
        </p:nvSpPr>
        <p:spPr bwMode="auto">
          <a:xfrm>
            <a:off x="1687001" y="4964871"/>
            <a:ext cx="1295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b="1" dirty="0" smtClean="0">
                <a:effectLst/>
              </a:rPr>
              <a:t>1978 </a:t>
            </a:r>
          </a:p>
          <a:p>
            <a:pPr algn="l">
              <a:spcBef>
                <a:spcPct val="50000"/>
              </a:spcBef>
            </a:pPr>
            <a:r>
              <a:rPr lang="en-US" sz="1200" b="1" dirty="0" smtClean="0">
                <a:effectLst/>
              </a:rPr>
              <a:t> </a:t>
            </a:r>
            <a:r>
              <a:rPr lang="en-US" sz="1200" dirty="0" smtClean="0"/>
              <a:t>Alma-Ata Declaration </a:t>
            </a:r>
            <a:r>
              <a:rPr lang="en-US" sz="1200" dirty="0" smtClean="0">
                <a:effectLst/>
              </a:rPr>
              <a:t>Health </a:t>
            </a:r>
            <a:r>
              <a:rPr lang="en-US" sz="1200" dirty="0">
                <a:effectLst/>
              </a:rPr>
              <a:t>for All agenda (1970s), action falters in </a:t>
            </a:r>
            <a:r>
              <a:rPr lang="en-US" sz="1200" dirty="0" smtClean="0">
                <a:effectLst/>
              </a:rPr>
              <a:t>1980s</a:t>
            </a:r>
            <a:endParaRPr lang="en-US" sz="1200" dirty="0">
              <a:effectLst/>
            </a:endParaRPr>
          </a:p>
        </p:txBody>
      </p:sp>
      <p:pic>
        <p:nvPicPr>
          <p:cNvPr id="139285" name="Picture 21" descr="album2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12" y="3785491"/>
            <a:ext cx="1095319" cy="796351"/>
          </a:xfrm>
          <a:prstGeom prst="rect">
            <a:avLst/>
          </a:prstGeom>
          <a:noFill/>
          <a:extLst>
            <a:ext uri="{909E8E84-426E-40DD-AFC4-6F175D3DCCD1}">
              <a14:hiddenFill xmlns:a14="http://schemas.microsoft.com/office/drawing/2010/main">
                <a:solidFill>
                  <a:srgbClr val="FFFFFF"/>
                </a:solidFill>
              </a14:hiddenFill>
            </a:ext>
          </a:extLst>
        </p:spPr>
      </p:pic>
      <p:sp>
        <p:nvSpPr>
          <p:cNvPr id="139286" name="Text Box 22"/>
          <p:cNvSpPr txBox="1">
            <a:spLocks noChangeArrowheads="1"/>
          </p:cNvSpPr>
          <p:nvPr/>
        </p:nvSpPr>
        <p:spPr bwMode="auto">
          <a:xfrm>
            <a:off x="188350" y="4660106"/>
            <a:ext cx="7191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1200" b="1" dirty="0">
                <a:effectLst/>
              </a:rPr>
              <a:t>1948</a:t>
            </a:r>
            <a:endParaRPr lang="en-US" sz="1200" b="1" dirty="0">
              <a:effectLst/>
            </a:endParaRPr>
          </a:p>
        </p:txBody>
      </p:sp>
      <p:sp>
        <p:nvSpPr>
          <p:cNvPr id="139296" name="Text Box 32"/>
          <p:cNvSpPr txBox="1">
            <a:spLocks noChangeArrowheads="1"/>
          </p:cNvSpPr>
          <p:nvPr/>
        </p:nvSpPr>
        <p:spPr bwMode="auto">
          <a:xfrm>
            <a:off x="6365406" y="2207990"/>
            <a:ext cx="11588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GB" sz="1200" b="1" dirty="0" smtClean="0">
                <a:effectLst/>
              </a:rPr>
              <a:t>2008 </a:t>
            </a:r>
            <a:r>
              <a:rPr lang="en-GB" sz="1200" dirty="0" smtClean="0">
                <a:effectLst/>
              </a:rPr>
              <a:t> </a:t>
            </a:r>
            <a:r>
              <a:rPr lang="en-GB" sz="1200" dirty="0" smtClean="0"/>
              <a:t>      </a:t>
            </a:r>
            <a:r>
              <a:rPr lang="en-GB" sz="1200" dirty="0" smtClean="0">
                <a:effectLst/>
              </a:rPr>
              <a:t>Report              of  the Commission </a:t>
            </a:r>
            <a:r>
              <a:rPr lang="en-GB" sz="1200" dirty="0"/>
              <a:t>S</a:t>
            </a:r>
            <a:r>
              <a:rPr lang="en-GB" sz="1200" dirty="0" smtClean="0">
                <a:effectLst/>
              </a:rPr>
              <a:t>ocial </a:t>
            </a:r>
            <a:r>
              <a:rPr lang="en-GB" sz="1200" dirty="0">
                <a:effectLst/>
              </a:rPr>
              <a:t>Determinants      of Health</a:t>
            </a:r>
            <a:endParaRPr lang="en-US" sz="1200" dirty="0">
              <a:effectLst/>
            </a:endParaRPr>
          </a:p>
        </p:txBody>
      </p:sp>
      <p:sp>
        <p:nvSpPr>
          <p:cNvPr id="2" name="Rectangle 1"/>
          <p:cNvSpPr/>
          <p:nvPr/>
        </p:nvSpPr>
        <p:spPr>
          <a:xfrm>
            <a:off x="2895094" y="4200081"/>
            <a:ext cx="1079501" cy="1384995"/>
          </a:xfrm>
          <a:prstGeom prst="rect">
            <a:avLst/>
          </a:prstGeom>
        </p:spPr>
        <p:txBody>
          <a:bodyPr wrap="square">
            <a:spAutoFit/>
          </a:bodyPr>
          <a:lstStyle/>
          <a:p>
            <a:r>
              <a:rPr lang="en-US" sz="1200" b="1" dirty="0" smtClean="0"/>
              <a:t>1986  </a:t>
            </a:r>
          </a:p>
          <a:p>
            <a:r>
              <a:rPr lang="en-US" sz="1200" dirty="0" smtClean="0"/>
              <a:t>World </a:t>
            </a:r>
            <a:r>
              <a:rPr lang="en-US" sz="1200" dirty="0"/>
              <a:t>Health </a:t>
            </a:r>
            <a:r>
              <a:rPr lang="en-US" sz="1200" dirty="0" smtClean="0"/>
              <a:t>Organization’s </a:t>
            </a:r>
            <a:r>
              <a:rPr lang="en-US" sz="1200" dirty="0"/>
              <a:t>Ottawa Charter for Health </a:t>
            </a:r>
            <a:r>
              <a:rPr lang="en-US" sz="1200" dirty="0" smtClean="0"/>
              <a:t>Promotion</a:t>
            </a:r>
            <a:endParaRPr lang="es-CL" sz="1200" dirty="0"/>
          </a:p>
        </p:txBody>
      </p:sp>
      <p:sp>
        <p:nvSpPr>
          <p:cNvPr id="3" name="Rectangle 2"/>
          <p:cNvSpPr/>
          <p:nvPr/>
        </p:nvSpPr>
        <p:spPr>
          <a:xfrm>
            <a:off x="5278715" y="2910026"/>
            <a:ext cx="1219200" cy="1384995"/>
          </a:xfrm>
          <a:prstGeom prst="rect">
            <a:avLst/>
          </a:prstGeom>
        </p:spPr>
        <p:txBody>
          <a:bodyPr wrap="square">
            <a:spAutoFit/>
          </a:bodyPr>
          <a:lstStyle/>
          <a:p>
            <a:r>
              <a:rPr lang="en-US" sz="1200" b="1" dirty="0" smtClean="0"/>
              <a:t>2006</a:t>
            </a:r>
          </a:p>
          <a:p>
            <a:r>
              <a:rPr lang="en-US" sz="1200" dirty="0" smtClean="0"/>
              <a:t>Finnish </a:t>
            </a:r>
            <a:r>
              <a:rPr lang="en-US" sz="1200" dirty="0"/>
              <a:t>Presidency of the European Union in 2006, </a:t>
            </a:r>
            <a:r>
              <a:rPr lang="en-US" sz="1200" dirty="0" smtClean="0"/>
              <a:t> Health </a:t>
            </a:r>
            <a:r>
              <a:rPr lang="en-US" sz="1200" dirty="0"/>
              <a:t>in All Policies (</a:t>
            </a:r>
            <a:r>
              <a:rPr lang="en-US" sz="1200" dirty="0" err="1"/>
              <a:t>HiAP</a:t>
            </a:r>
            <a:r>
              <a:rPr lang="en-US" sz="1200" dirty="0" smtClean="0"/>
              <a:t>) </a:t>
            </a:r>
            <a:endParaRPr lang="es-CL" sz="1200" dirty="0"/>
          </a:p>
        </p:txBody>
      </p:sp>
      <p:sp>
        <p:nvSpPr>
          <p:cNvPr id="4" name="Rectangle 3"/>
          <p:cNvSpPr/>
          <p:nvPr/>
        </p:nvSpPr>
        <p:spPr>
          <a:xfrm>
            <a:off x="4200561" y="3503456"/>
            <a:ext cx="1147614" cy="1554272"/>
          </a:xfrm>
          <a:prstGeom prst="rect">
            <a:avLst/>
          </a:prstGeom>
        </p:spPr>
        <p:txBody>
          <a:bodyPr wrap="square">
            <a:spAutoFit/>
          </a:bodyPr>
          <a:lstStyle/>
          <a:p>
            <a:r>
              <a:rPr lang="es-CL" sz="1100" b="1" dirty="0"/>
              <a:t>1997</a:t>
            </a:r>
          </a:p>
          <a:p>
            <a:r>
              <a:rPr lang="es-CL" sz="1200" dirty="0" err="1"/>
              <a:t>Intersectoral</a:t>
            </a:r>
            <a:r>
              <a:rPr lang="es-CL" sz="1200" dirty="0"/>
              <a:t> </a:t>
            </a:r>
            <a:r>
              <a:rPr lang="es-CL" sz="1200" dirty="0" err="1"/>
              <a:t>Action</a:t>
            </a:r>
            <a:endParaRPr lang="es-CL" sz="1200" dirty="0"/>
          </a:p>
          <a:p>
            <a:r>
              <a:rPr lang="es-CL" sz="1200" dirty="0" err="1"/>
              <a:t>for</a:t>
            </a:r>
            <a:r>
              <a:rPr lang="es-CL" sz="1200" dirty="0"/>
              <a:t> Health- </a:t>
            </a:r>
            <a:r>
              <a:rPr lang="es-CL" sz="1200" dirty="0" smtClean="0"/>
              <a:t>a</a:t>
            </a:r>
            <a:endParaRPr lang="es-CL" sz="1200" dirty="0"/>
          </a:p>
          <a:p>
            <a:r>
              <a:rPr lang="es-CL" sz="1200" dirty="0" err="1"/>
              <a:t>cornerstone</a:t>
            </a:r>
            <a:r>
              <a:rPr lang="es-CL" sz="1200" dirty="0"/>
              <a:t> </a:t>
            </a:r>
            <a:r>
              <a:rPr lang="es-CL" sz="1200" dirty="0" err="1"/>
              <a:t>for</a:t>
            </a:r>
            <a:r>
              <a:rPr lang="es-CL" sz="1200" dirty="0"/>
              <a:t> </a:t>
            </a:r>
            <a:r>
              <a:rPr lang="es-CL" sz="1200" dirty="0" err="1" smtClean="0"/>
              <a:t>health</a:t>
            </a:r>
            <a:r>
              <a:rPr lang="es-CL" sz="1200" dirty="0" smtClean="0"/>
              <a:t> </a:t>
            </a:r>
            <a:r>
              <a:rPr lang="en-US" sz="1200" dirty="0" smtClean="0"/>
              <a:t>for </a:t>
            </a:r>
            <a:r>
              <a:rPr lang="en-US" sz="1200" dirty="0"/>
              <a:t>all in the </a:t>
            </a:r>
            <a:r>
              <a:rPr lang="en-US" sz="1200" dirty="0" smtClean="0"/>
              <a:t>21st</a:t>
            </a:r>
            <a:r>
              <a:rPr lang="es-CL" sz="1200" dirty="0" smtClean="0"/>
              <a:t> </a:t>
            </a:r>
            <a:r>
              <a:rPr lang="es-CL" sz="1200" dirty="0" err="1"/>
              <a:t>c</a:t>
            </a:r>
            <a:r>
              <a:rPr lang="es-CL" sz="1200" dirty="0" err="1" smtClean="0"/>
              <a:t>entury</a:t>
            </a:r>
            <a:endParaRPr lang="es-CL" sz="1100" dirty="0"/>
          </a:p>
        </p:txBody>
      </p:sp>
      <p:sp>
        <p:nvSpPr>
          <p:cNvPr id="37" name="Text Box 12"/>
          <p:cNvSpPr txBox="1">
            <a:spLocks noChangeArrowheads="1"/>
          </p:cNvSpPr>
          <p:nvPr/>
        </p:nvSpPr>
        <p:spPr bwMode="auto">
          <a:xfrm>
            <a:off x="4200560" y="2327542"/>
            <a:ext cx="600075" cy="27699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en-US" sz="1200" b="1" dirty="0" smtClean="0">
                <a:effectLst/>
              </a:rPr>
              <a:t>1997</a:t>
            </a:r>
            <a:endParaRPr lang="en-US" sz="1200" b="1" dirty="0">
              <a:effectLst/>
            </a:endParaRPr>
          </a:p>
        </p:txBody>
      </p:sp>
      <p:sp>
        <p:nvSpPr>
          <p:cNvPr id="38" name="Text Box 32"/>
          <p:cNvSpPr txBox="1">
            <a:spLocks noChangeArrowheads="1"/>
          </p:cNvSpPr>
          <p:nvPr/>
        </p:nvSpPr>
        <p:spPr bwMode="auto">
          <a:xfrm>
            <a:off x="7643652" y="1889452"/>
            <a:ext cx="1500348" cy="108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1440"/>
              </a:lnSpc>
              <a:spcBef>
                <a:spcPct val="50000"/>
              </a:spcBef>
            </a:pPr>
            <a:r>
              <a:rPr lang="en-GB" sz="1200" b="1" dirty="0" smtClean="0">
                <a:effectLst/>
              </a:rPr>
              <a:t>2011                </a:t>
            </a:r>
            <a:r>
              <a:rPr lang="en-GB" sz="1200" dirty="0" smtClean="0">
                <a:effectLst/>
              </a:rPr>
              <a:t>     </a:t>
            </a:r>
          </a:p>
          <a:p>
            <a:pPr>
              <a:lnSpc>
                <a:spcPts val="1440"/>
              </a:lnSpc>
              <a:spcBef>
                <a:spcPct val="50000"/>
              </a:spcBef>
            </a:pPr>
            <a:r>
              <a:rPr lang="en-GB" sz="1200" dirty="0" smtClean="0">
                <a:effectLst/>
              </a:rPr>
              <a:t>Rio Political Declaration on Social Determinants of Health </a:t>
            </a:r>
            <a:endParaRPr lang="en-US" sz="1200" dirty="0">
              <a:effectLst/>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8789" y="2274829"/>
            <a:ext cx="1176055" cy="10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 Box 13"/>
          <p:cNvSpPr txBox="1">
            <a:spLocks noChangeArrowheads="1"/>
          </p:cNvSpPr>
          <p:nvPr/>
        </p:nvSpPr>
        <p:spPr bwMode="auto">
          <a:xfrm>
            <a:off x="6984433" y="848539"/>
            <a:ext cx="600075" cy="27699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en-US" sz="1200" b="1" dirty="0" smtClean="0">
                <a:effectLst/>
              </a:rPr>
              <a:t>2011</a:t>
            </a:r>
            <a:endParaRPr lang="en-US" sz="1200" b="1" dirty="0">
              <a:effectLst/>
            </a:endParaRPr>
          </a:p>
        </p:txBody>
      </p:sp>
      <p:pic>
        <p:nvPicPr>
          <p:cNvPr id="139267" name="Picture 3"/>
          <p:cNvPicPr>
            <a:picLocks noGrp="1" noChangeAspect="1" noChangeArrowheads="1"/>
          </p:cNvPicPr>
          <p:nvPr>
            <p:ph type="title"/>
          </p:nvPr>
        </p:nvPicPr>
        <p:blipFill>
          <a:blip r:embed="rId7">
            <a:extLst>
              <a:ext uri="{28A0092B-C50C-407E-A947-70E740481C1C}">
                <a14:useLocalDpi xmlns:a14="http://schemas.microsoft.com/office/drawing/2010/main" val="0"/>
              </a:ext>
            </a:extLst>
          </a:blip>
          <a:srcRect/>
          <a:stretch>
            <a:fillRect/>
          </a:stretch>
        </p:blipFill>
        <p:spPr>
          <a:xfrm>
            <a:off x="1325845" y="3063765"/>
            <a:ext cx="1103031" cy="879382"/>
          </a:xfrm>
          <a:noFill/>
          <a:ln/>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9" name="Elbow Connector 8"/>
          <p:cNvCxnSpPr/>
          <p:nvPr/>
        </p:nvCxnSpPr>
        <p:spPr>
          <a:xfrm rot="16200000" flipH="1">
            <a:off x="2898359" y="4720161"/>
            <a:ext cx="2620208" cy="269874"/>
          </a:xfrm>
          <a:prstGeom prst="bentConnector3">
            <a:avLst>
              <a:gd name="adj1" fmla="val 99533"/>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43400" y="5565035"/>
            <a:ext cx="1752600" cy="911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100" b="1" dirty="0" smtClean="0">
                <a:solidFill>
                  <a:schemeClr val="tx1"/>
                </a:solidFill>
              </a:rPr>
              <a:t>1988</a:t>
            </a:r>
            <a:r>
              <a:rPr lang="es-CL" sz="1100" dirty="0" smtClean="0">
                <a:solidFill>
                  <a:schemeClr val="tx1"/>
                </a:solidFill>
              </a:rPr>
              <a:t>  </a:t>
            </a:r>
          </a:p>
          <a:p>
            <a:r>
              <a:rPr lang="es-CL" sz="1200" dirty="0" err="1" smtClean="0">
                <a:solidFill>
                  <a:schemeClr val="tx1"/>
                </a:solidFill>
              </a:rPr>
              <a:t>Adelaide</a:t>
            </a:r>
            <a:r>
              <a:rPr lang="es-CL" sz="1200" dirty="0" smtClean="0">
                <a:solidFill>
                  <a:schemeClr val="tx1"/>
                </a:solidFill>
              </a:rPr>
              <a:t> </a:t>
            </a:r>
            <a:r>
              <a:rPr lang="es-CL" sz="1200" dirty="0" err="1" smtClean="0">
                <a:solidFill>
                  <a:schemeClr val="tx1"/>
                </a:solidFill>
              </a:rPr>
              <a:t>Recommendation</a:t>
            </a:r>
            <a:r>
              <a:rPr lang="es-CL" sz="1200" dirty="0" smtClean="0">
                <a:solidFill>
                  <a:schemeClr val="tx1"/>
                </a:solidFill>
              </a:rPr>
              <a:t> </a:t>
            </a:r>
            <a:r>
              <a:rPr lang="es-CL" sz="1200" dirty="0" err="1" smtClean="0">
                <a:solidFill>
                  <a:schemeClr val="tx1"/>
                </a:solidFill>
              </a:rPr>
              <a:t>on</a:t>
            </a:r>
            <a:r>
              <a:rPr lang="es-CL" sz="1200" dirty="0" smtClean="0">
                <a:solidFill>
                  <a:schemeClr val="tx1"/>
                </a:solidFill>
              </a:rPr>
              <a:t> Health </a:t>
            </a:r>
            <a:r>
              <a:rPr lang="es-CL" sz="1200" dirty="0" err="1" smtClean="0">
                <a:solidFill>
                  <a:schemeClr val="tx1"/>
                </a:solidFill>
              </a:rPr>
              <a:t>Public</a:t>
            </a:r>
            <a:r>
              <a:rPr lang="es-CL" sz="1200" dirty="0" smtClean="0">
                <a:solidFill>
                  <a:schemeClr val="tx1"/>
                </a:solidFill>
              </a:rPr>
              <a:t> Policy</a:t>
            </a:r>
            <a:endParaRPr lang="es-CL" sz="1200" dirty="0">
              <a:solidFill>
                <a:schemeClr val="tx1"/>
              </a:solidFill>
            </a:endParaRPr>
          </a:p>
        </p:txBody>
      </p:sp>
      <p:sp>
        <p:nvSpPr>
          <p:cNvPr id="13" name="Rectangle 12"/>
          <p:cNvSpPr/>
          <p:nvPr/>
        </p:nvSpPr>
        <p:spPr>
          <a:xfrm>
            <a:off x="3619185" y="2693249"/>
            <a:ext cx="473206" cy="261610"/>
          </a:xfrm>
          <a:prstGeom prst="rect">
            <a:avLst/>
          </a:prstGeom>
        </p:spPr>
        <p:txBody>
          <a:bodyPr wrap="none">
            <a:spAutoFit/>
          </a:bodyPr>
          <a:lstStyle/>
          <a:p>
            <a:r>
              <a:rPr lang="es-CL" sz="1050" b="1" dirty="0"/>
              <a:t>1988</a:t>
            </a:r>
            <a:endParaRPr lang="es-CL" sz="1050" dirty="0"/>
          </a:p>
        </p:txBody>
      </p:sp>
      <p:cxnSp>
        <p:nvCxnSpPr>
          <p:cNvPr id="41" name="Elbow Connector 40"/>
          <p:cNvCxnSpPr/>
          <p:nvPr/>
        </p:nvCxnSpPr>
        <p:spPr>
          <a:xfrm rot="16200000" flipH="1">
            <a:off x="6856069" y="2157192"/>
            <a:ext cx="1184125" cy="33264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086600" y="3785491"/>
            <a:ext cx="1780445" cy="1184940"/>
          </a:xfrm>
          <a:prstGeom prst="rect">
            <a:avLst/>
          </a:prstGeom>
          <a:noFill/>
        </p:spPr>
        <p:txBody>
          <a:bodyPr wrap="square" rtlCol="0">
            <a:spAutoFit/>
          </a:bodyPr>
          <a:lstStyle/>
          <a:p>
            <a:r>
              <a:rPr lang="es-CL" sz="1100" b="1" dirty="0" smtClean="0"/>
              <a:t>2009</a:t>
            </a:r>
            <a:r>
              <a:rPr lang="es-CL" sz="1100" dirty="0" smtClean="0"/>
              <a:t>  </a:t>
            </a:r>
          </a:p>
          <a:p>
            <a:r>
              <a:rPr lang="es-CL" sz="1200" dirty="0" smtClean="0"/>
              <a:t>WHA </a:t>
            </a:r>
            <a:r>
              <a:rPr lang="es-CL" sz="1200" dirty="0" err="1" smtClean="0"/>
              <a:t>Resolution</a:t>
            </a:r>
            <a:r>
              <a:rPr lang="es-CL" sz="1200" dirty="0" smtClean="0"/>
              <a:t> </a:t>
            </a:r>
            <a:r>
              <a:rPr lang="es-CL" sz="1200" dirty="0" err="1" smtClean="0"/>
              <a:t>Reducing</a:t>
            </a:r>
            <a:r>
              <a:rPr lang="es-CL" sz="1200" dirty="0" smtClean="0"/>
              <a:t>  </a:t>
            </a:r>
            <a:r>
              <a:rPr lang="es-CL" sz="1200" dirty="0" err="1" smtClean="0"/>
              <a:t>Health</a:t>
            </a:r>
            <a:r>
              <a:rPr lang="es-CL" sz="1200" dirty="0" smtClean="0"/>
              <a:t> </a:t>
            </a:r>
            <a:r>
              <a:rPr lang="es-CL" sz="1200" dirty="0" err="1" smtClean="0"/>
              <a:t>Inequities</a:t>
            </a:r>
            <a:r>
              <a:rPr lang="es-CL" sz="1200" dirty="0" smtClean="0"/>
              <a:t> </a:t>
            </a:r>
            <a:r>
              <a:rPr lang="es-CL" sz="1200" dirty="0" err="1" smtClean="0"/>
              <a:t>Through</a:t>
            </a:r>
            <a:r>
              <a:rPr lang="es-CL" sz="1200" dirty="0" smtClean="0"/>
              <a:t> </a:t>
            </a:r>
            <a:r>
              <a:rPr lang="es-CL" sz="1200" dirty="0" err="1" smtClean="0"/>
              <a:t>Action</a:t>
            </a:r>
            <a:r>
              <a:rPr lang="es-CL" sz="1200" dirty="0" smtClean="0"/>
              <a:t> </a:t>
            </a:r>
            <a:r>
              <a:rPr lang="es-CL" sz="1200" dirty="0" err="1" smtClean="0"/>
              <a:t>on</a:t>
            </a:r>
            <a:r>
              <a:rPr lang="es-CL" sz="1200" dirty="0" smtClean="0"/>
              <a:t> </a:t>
            </a:r>
            <a:r>
              <a:rPr lang="es-CL" sz="1200" dirty="0" err="1" smtClean="0"/>
              <a:t>the</a:t>
            </a:r>
            <a:r>
              <a:rPr lang="es-CL" sz="1200" dirty="0" smtClean="0"/>
              <a:t> Social </a:t>
            </a:r>
            <a:r>
              <a:rPr lang="es-CL" sz="1200" dirty="0" err="1" smtClean="0"/>
              <a:t>Determinants</a:t>
            </a:r>
            <a:r>
              <a:rPr lang="es-CL" sz="1200" dirty="0" smtClean="0"/>
              <a:t> of </a:t>
            </a:r>
            <a:r>
              <a:rPr lang="es-CL" sz="1200" dirty="0" err="1" smtClean="0"/>
              <a:t>Health</a:t>
            </a:r>
            <a:r>
              <a:rPr lang="es-CL" sz="1200" dirty="0" smtClean="0"/>
              <a:t> </a:t>
            </a:r>
            <a:endParaRPr lang="es-CL" sz="1200" dirty="0"/>
          </a:p>
        </p:txBody>
      </p:sp>
      <p:cxnSp>
        <p:nvCxnSpPr>
          <p:cNvPr id="53" name="Elbow Connector 52"/>
          <p:cNvCxnSpPr/>
          <p:nvPr/>
        </p:nvCxnSpPr>
        <p:spPr>
          <a:xfrm rot="16200000" flipH="1">
            <a:off x="4665975" y="3498954"/>
            <a:ext cx="1713054" cy="487574"/>
          </a:xfrm>
          <a:prstGeom prst="bentConnector3">
            <a:avLst>
              <a:gd name="adj1" fmla="val 82027"/>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78752" y="4581843"/>
            <a:ext cx="1708603" cy="1000274"/>
          </a:xfrm>
          <a:prstGeom prst="rect">
            <a:avLst/>
          </a:prstGeom>
          <a:noFill/>
        </p:spPr>
        <p:txBody>
          <a:bodyPr wrap="square" rtlCol="0">
            <a:spAutoFit/>
          </a:bodyPr>
          <a:lstStyle/>
          <a:p>
            <a:r>
              <a:rPr lang="es-CL" sz="1100" b="1" dirty="0" smtClean="0"/>
              <a:t>1999</a:t>
            </a:r>
            <a:r>
              <a:rPr lang="es-CL" sz="1100" dirty="0" smtClean="0"/>
              <a:t>                                    </a:t>
            </a:r>
            <a:r>
              <a:rPr lang="es-CL" sz="1200" dirty="0" err="1" smtClean="0"/>
              <a:t>The</a:t>
            </a:r>
            <a:r>
              <a:rPr lang="es-CL" sz="1200" dirty="0" smtClean="0"/>
              <a:t> </a:t>
            </a:r>
            <a:r>
              <a:rPr lang="es-CL" sz="1200" dirty="0" err="1" smtClean="0"/>
              <a:t>Gothenburg</a:t>
            </a:r>
            <a:r>
              <a:rPr lang="es-CL" sz="1200" dirty="0" smtClean="0"/>
              <a:t> </a:t>
            </a:r>
            <a:r>
              <a:rPr lang="es-CL" sz="1200" dirty="0" err="1" smtClean="0"/>
              <a:t>consensus</a:t>
            </a:r>
            <a:r>
              <a:rPr lang="es-CL" sz="1200" dirty="0" smtClean="0"/>
              <a:t> </a:t>
            </a:r>
            <a:r>
              <a:rPr lang="es-CL" sz="1200" dirty="0" err="1" smtClean="0"/>
              <a:t>Paper</a:t>
            </a:r>
            <a:r>
              <a:rPr lang="es-CL" sz="1200" dirty="0" smtClean="0"/>
              <a:t> </a:t>
            </a:r>
            <a:r>
              <a:rPr lang="es-CL" sz="1200" dirty="0" err="1" smtClean="0"/>
              <a:t>on</a:t>
            </a:r>
            <a:r>
              <a:rPr lang="es-CL" sz="1200" dirty="0" smtClean="0"/>
              <a:t> </a:t>
            </a:r>
            <a:r>
              <a:rPr lang="es-CL" sz="1200" dirty="0" err="1" smtClean="0"/>
              <a:t>Health</a:t>
            </a:r>
            <a:r>
              <a:rPr lang="es-CL" sz="1200" dirty="0" smtClean="0"/>
              <a:t> </a:t>
            </a:r>
            <a:r>
              <a:rPr lang="es-CL" sz="1200" dirty="0" err="1" smtClean="0"/>
              <a:t>Impact</a:t>
            </a:r>
            <a:r>
              <a:rPr lang="es-CL" sz="1200" dirty="0" smtClean="0"/>
              <a:t> </a:t>
            </a:r>
            <a:r>
              <a:rPr lang="es-CL" sz="1200" dirty="0" err="1" smtClean="0"/>
              <a:t>Assesment</a:t>
            </a:r>
            <a:r>
              <a:rPr lang="es-CL" sz="1200" dirty="0" smtClean="0"/>
              <a:t> </a:t>
            </a:r>
            <a:endParaRPr lang="es-CL" sz="1200" dirty="0"/>
          </a:p>
        </p:txBody>
      </p:sp>
      <p:pic>
        <p:nvPicPr>
          <p:cNvPr id="4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9243" y="259251"/>
            <a:ext cx="668315" cy="93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9116" y="620713"/>
            <a:ext cx="778117" cy="102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7444213" y="2910026"/>
            <a:ext cx="1166387" cy="815608"/>
          </a:xfrm>
          <a:prstGeom prst="rect">
            <a:avLst/>
          </a:prstGeom>
          <a:noFill/>
        </p:spPr>
        <p:txBody>
          <a:bodyPr wrap="square" rtlCol="0">
            <a:spAutoFit/>
          </a:bodyPr>
          <a:lstStyle/>
          <a:p>
            <a:r>
              <a:rPr lang="es-CL" sz="1100" b="1" dirty="0" smtClean="0"/>
              <a:t>2011</a:t>
            </a:r>
            <a:r>
              <a:rPr lang="es-CL" sz="1100" dirty="0" smtClean="0"/>
              <a:t>  </a:t>
            </a:r>
          </a:p>
          <a:p>
            <a:r>
              <a:rPr lang="es-CL" sz="1200" dirty="0" smtClean="0"/>
              <a:t>UN </a:t>
            </a:r>
            <a:r>
              <a:rPr lang="es-CL" sz="1200" dirty="0" err="1" smtClean="0"/>
              <a:t>Political</a:t>
            </a:r>
            <a:r>
              <a:rPr lang="es-CL" sz="1200" dirty="0" smtClean="0"/>
              <a:t> </a:t>
            </a:r>
            <a:r>
              <a:rPr lang="es-CL" sz="1200" dirty="0" err="1" smtClean="0"/>
              <a:t>Declaration</a:t>
            </a:r>
            <a:r>
              <a:rPr lang="es-CL" sz="1200" dirty="0" smtClean="0"/>
              <a:t> </a:t>
            </a:r>
            <a:r>
              <a:rPr lang="es-CL" sz="1200" dirty="0" err="1" smtClean="0"/>
              <a:t>on</a:t>
            </a:r>
            <a:r>
              <a:rPr lang="es-CL" sz="1200" dirty="0" smtClean="0"/>
              <a:t> </a:t>
            </a:r>
            <a:r>
              <a:rPr lang="es-CL" sz="1200" dirty="0" err="1" smtClean="0"/>
              <a:t>NCDs</a:t>
            </a:r>
            <a:endParaRPr lang="es-CL" sz="1200" dirty="0"/>
          </a:p>
        </p:txBody>
      </p:sp>
      <p:cxnSp>
        <p:nvCxnSpPr>
          <p:cNvPr id="36" name="Elbow Connector 35"/>
          <p:cNvCxnSpPr/>
          <p:nvPr/>
        </p:nvCxnSpPr>
        <p:spPr>
          <a:xfrm rot="5400000">
            <a:off x="8256507" y="1112478"/>
            <a:ext cx="274638" cy="152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 Box 32"/>
          <p:cNvSpPr txBox="1">
            <a:spLocks noChangeArrowheads="1"/>
          </p:cNvSpPr>
          <p:nvPr/>
        </p:nvSpPr>
        <p:spPr bwMode="auto">
          <a:xfrm>
            <a:off x="7860426" y="1332211"/>
            <a:ext cx="150034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1440"/>
              </a:lnSpc>
              <a:spcBef>
                <a:spcPct val="50000"/>
              </a:spcBef>
            </a:pPr>
            <a:r>
              <a:rPr lang="en-GB" sz="1200" b="1" dirty="0" smtClean="0">
                <a:effectLst/>
              </a:rPr>
              <a:t>2013</a:t>
            </a:r>
            <a:r>
              <a:rPr lang="en-GB" sz="1200" dirty="0" smtClean="0">
                <a:effectLst/>
              </a:rPr>
              <a:t> Global Conference on Health Promotion  </a:t>
            </a:r>
            <a:r>
              <a:rPr lang="en-GB" sz="1200" b="1" dirty="0" smtClean="0">
                <a:effectLst/>
              </a:rPr>
              <a:t>              </a:t>
            </a:r>
            <a:r>
              <a:rPr lang="en-GB" sz="1200" dirty="0" smtClean="0">
                <a:effectLst/>
              </a:rPr>
              <a:t>     </a:t>
            </a:r>
          </a:p>
        </p:txBody>
      </p:sp>
      <p:sp>
        <p:nvSpPr>
          <p:cNvPr id="39" name="Title 1"/>
          <p:cNvSpPr txBox="1">
            <a:spLocks/>
          </p:cNvSpPr>
          <p:nvPr/>
        </p:nvSpPr>
        <p:spPr>
          <a:xfrm>
            <a:off x="152399" y="269776"/>
            <a:ext cx="3822195" cy="1025624"/>
          </a:xfrm>
          <a:prstGeom prst="rect">
            <a:avLst/>
          </a:prstGeom>
          <a:solidFill>
            <a:schemeClr val="accent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Arial" pitchFamily="34" charset="0"/>
                <a:ea typeface="Bodoni SvtyTwo ITC TT-Book"/>
                <a:cs typeface="Times New Roman" pitchFamily="18" charset="0"/>
              </a:rPr>
              <a:t>Global mandates  </a:t>
            </a:r>
          </a:p>
        </p:txBody>
      </p:sp>
      <p:cxnSp>
        <p:nvCxnSpPr>
          <p:cNvPr id="40" name="Elbow Connector 39"/>
          <p:cNvCxnSpPr/>
          <p:nvPr/>
        </p:nvCxnSpPr>
        <p:spPr>
          <a:xfrm rot="5400000">
            <a:off x="8816736" y="767176"/>
            <a:ext cx="274638"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 Box 32"/>
          <p:cNvSpPr txBox="1">
            <a:spLocks noChangeArrowheads="1"/>
          </p:cNvSpPr>
          <p:nvPr/>
        </p:nvSpPr>
        <p:spPr bwMode="auto">
          <a:xfrm>
            <a:off x="8393826" y="969190"/>
            <a:ext cx="950906" cy="45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1440"/>
              </a:lnSpc>
              <a:spcBef>
                <a:spcPct val="50000"/>
              </a:spcBef>
            </a:pPr>
            <a:r>
              <a:rPr lang="en-GB" sz="1200" b="1" dirty="0" smtClean="0">
                <a:effectLst/>
              </a:rPr>
              <a:t>2014</a:t>
            </a:r>
            <a:r>
              <a:rPr lang="en-GB" sz="1200" dirty="0" smtClean="0">
                <a:effectLst/>
              </a:rPr>
              <a:t> WHA Resolution</a:t>
            </a:r>
          </a:p>
        </p:txBody>
      </p:sp>
      <p:pic>
        <p:nvPicPr>
          <p:cNvPr id="1028" name="Picture 4" descr="Front 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0523" y="1224697"/>
            <a:ext cx="748219" cy="105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959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241" y="1340768"/>
            <a:ext cx="3927743" cy="4912296"/>
          </a:xfrm>
          <a:ln>
            <a:solidFill>
              <a:srgbClr val="C00000"/>
            </a:solidFill>
          </a:ln>
        </p:spPr>
        <p:txBody>
          <a:bodyPr>
            <a:normAutofit/>
          </a:bodyPr>
          <a:lstStyle/>
          <a:p>
            <a:pPr marL="0" indent="0">
              <a:buNone/>
            </a:pPr>
            <a:r>
              <a:rPr lang="en-GB" sz="1200" b="1" dirty="0"/>
              <a:t>Urges Member States : </a:t>
            </a:r>
            <a:endParaRPr lang="en-GB" sz="1200" b="1" dirty="0" smtClean="0"/>
          </a:p>
          <a:p>
            <a:pPr marL="0" indent="0">
              <a:buNone/>
            </a:pPr>
            <a:endParaRPr lang="en-GB" sz="1200" b="1" dirty="0"/>
          </a:p>
          <a:p>
            <a:pPr>
              <a:spcBef>
                <a:spcPts val="600"/>
              </a:spcBef>
              <a:buFont typeface="+mj-lt"/>
              <a:buAutoNum type="arabicPeriod"/>
            </a:pPr>
            <a:r>
              <a:rPr lang="en-US" sz="1200" dirty="0"/>
              <a:t>to champion health and the promotion of health equity as a priority and take action on the social, economic and environmental determinants of health; </a:t>
            </a:r>
          </a:p>
          <a:p>
            <a:pPr>
              <a:spcBef>
                <a:spcPts val="600"/>
              </a:spcBef>
              <a:buFont typeface="+mj-lt"/>
              <a:buAutoNum type="arabicPeriod"/>
            </a:pPr>
            <a:r>
              <a:rPr lang="en-US" sz="1200" dirty="0"/>
              <a:t>to take steps that enable societal policies which take into account and address their impacts on health determinants, health protection, health equity and health systems functioning; </a:t>
            </a:r>
          </a:p>
          <a:p>
            <a:pPr>
              <a:spcBef>
                <a:spcPts val="600"/>
              </a:spcBef>
              <a:buFont typeface="+mj-lt"/>
              <a:buAutoNum type="arabicPeriod"/>
            </a:pPr>
            <a:r>
              <a:rPr lang="en-US" sz="1200" dirty="0"/>
              <a:t>to develop sustainable institutional capacity with adequate knowledge and skills in assessing health impacts of policy initiatives in all sectors; </a:t>
            </a:r>
          </a:p>
          <a:p>
            <a:pPr>
              <a:spcBef>
                <a:spcPts val="600"/>
              </a:spcBef>
              <a:buFont typeface="+mj-lt"/>
              <a:buAutoNum type="arabicPeriod"/>
            </a:pPr>
            <a:r>
              <a:rPr lang="en-US" sz="1200" dirty="0"/>
              <a:t>to take action to enhance health and safeguard public health interests from undue influence by any form of real, perceived or potential conflict of interest; </a:t>
            </a:r>
          </a:p>
          <a:p>
            <a:pPr>
              <a:spcBef>
                <a:spcPts val="600"/>
              </a:spcBef>
              <a:buFont typeface="+mj-lt"/>
              <a:buAutoNum type="arabicPeriod"/>
            </a:pPr>
            <a:r>
              <a:rPr lang="en-US" sz="1200" dirty="0"/>
              <a:t>to include relevant stakeholders in the development, implementation and monitoring of policies across sectors;</a:t>
            </a:r>
          </a:p>
          <a:p>
            <a:pPr>
              <a:spcBef>
                <a:spcPts val="600"/>
              </a:spcBef>
              <a:buFont typeface="+mj-lt"/>
              <a:buAutoNum type="arabicPeriod"/>
            </a:pPr>
            <a:r>
              <a:rPr lang="en-US" sz="1200" dirty="0"/>
              <a:t>to contribute to the development of the post-2015 development agenda by emphasizing that policies in sectors other than health have a significant impact on health outcomes, and by identifying synergies between health and other sector policy objectives.</a:t>
            </a:r>
            <a:endParaRPr lang="en-GB" sz="1200" dirty="0"/>
          </a:p>
        </p:txBody>
      </p:sp>
      <p:sp>
        <p:nvSpPr>
          <p:cNvPr id="4" name="Title 1"/>
          <p:cNvSpPr txBox="1">
            <a:spLocks/>
          </p:cNvSpPr>
          <p:nvPr/>
        </p:nvSpPr>
        <p:spPr>
          <a:xfrm>
            <a:off x="522812" y="37321"/>
            <a:ext cx="8229600" cy="1143000"/>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bg1"/>
                </a:solidFill>
              </a:rPr>
              <a:t>2014 Resolution 67.12  </a:t>
            </a:r>
            <a:endParaRPr lang="en-GB" b="1" dirty="0">
              <a:solidFill>
                <a:schemeClr val="bg1"/>
              </a:solidFill>
            </a:endParaRPr>
          </a:p>
        </p:txBody>
      </p:sp>
      <p:sp>
        <p:nvSpPr>
          <p:cNvPr id="5" name="Content Placeholder 2"/>
          <p:cNvSpPr txBox="1">
            <a:spLocks/>
          </p:cNvSpPr>
          <p:nvPr/>
        </p:nvSpPr>
        <p:spPr>
          <a:xfrm>
            <a:off x="4839829" y="1340768"/>
            <a:ext cx="3912583" cy="4896544"/>
          </a:xfrm>
          <a:prstGeom prst="rect">
            <a:avLst/>
          </a:prstGeom>
          <a:ln>
            <a:solidFill>
              <a:srgbClr val="C0000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200" b="1" dirty="0" smtClean="0"/>
              <a:t>Requests the WHO Director-General: </a:t>
            </a:r>
          </a:p>
          <a:p>
            <a:pPr marL="0" indent="0">
              <a:buFont typeface="Arial" panose="020B0604020202020204" pitchFamily="34" charset="0"/>
              <a:buNone/>
            </a:pPr>
            <a:endParaRPr lang="en-GB" sz="1200" dirty="0" smtClean="0"/>
          </a:p>
          <a:p>
            <a:pPr>
              <a:spcBef>
                <a:spcPts val="600"/>
              </a:spcBef>
              <a:buFont typeface="+mj-lt"/>
              <a:buAutoNum type="arabicPeriod"/>
            </a:pPr>
            <a:r>
              <a:rPr lang="en-US" sz="1200" dirty="0" smtClean="0"/>
              <a:t>to prepare a “Framework for country action across sectors for health and health equity” for adaptation to different contexts, taking into account the Helsinki statement on health in all policies; </a:t>
            </a:r>
          </a:p>
          <a:p>
            <a:pPr>
              <a:spcBef>
                <a:spcPts val="600"/>
              </a:spcBef>
              <a:buFont typeface="+mj-lt"/>
              <a:buAutoNum type="arabicPeriod"/>
            </a:pPr>
            <a:r>
              <a:rPr lang="en-US" sz="1200" dirty="0" smtClean="0"/>
              <a:t>to provide guidance and technical assistance to MS  in order to integrate health perspectives in non-health sector policies;</a:t>
            </a:r>
          </a:p>
          <a:p>
            <a:pPr>
              <a:spcBef>
                <a:spcPts val="600"/>
              </a:spcBef>
              <a:buFont typeface="+mj-lt"/>
              <a:buAutoNum type="arabicPeriod"/>
            </a:pPr>
            <a:r>
              <a:rPr lang="en-US" sz="1200" dirty="0" smtClean="0"/>
              <a:t>to strengthen WHO’s role, capacities and knowledge resources, to give guidance and technical assistance for implementation of policies across sectors and to ensure coherence and collaboration across </a:t>
            </a:r>
            <a:r>
              <a:rPr lang="en-US" sz="1200" dirty="0" err="1" smtClean="0"/>
              <a:t>programmes</a:t>
            </a:r>
            <a:r>
              <a:rPr lang="en-US" sz="1200" dirty="0" smtClean="0"/>
              <a:t> and initiatives within WHO;</a:t>
            </a:r>
          </a:p>
          <a:p>
            <a:pPr>
              <a:spcBef>
                <a:spcPts val="600"/>
              </a:spcBef>
              <a:buFont typeface="+mj-lt"/>
              <a:buAutoNum type="arabicPeriod"/>
            </a:pPr>
            <a:r>
              <a:rPr lang="en-US" sz="1200" dirty="0" smtClean="0"/>
              <a:t>to continue to work with and provide leadership for the organizations in the United Nations system, development banks, other international organizations and foundations;</a:t>
            </a:r>
          </a:p>
          <a:p>
            <a:pPr>
              <a:spcBef>
                <a:spcPts val="600"/>
              </a:spcBef>
              <a:buFont typeface="+mj-lt"/>
              <a:buAutoNum type="arabicPeriod"/>
            </a:pPr>
            <a:r>
              <a:rPr lang="en-US" sz="1200" dirty="0" smtClean="0"/>
              <a:t>to report on the progress made in implementing this resolution to the Sixty-ninth World Health Assembly through the Executive Board.</a:t>
            </a:r>
            <a:endParaRPr lang="en-GB" sz="1200" dirty="0"/>
          </a:p>
        </p:txBody>
      </p:sp>
    </p:spTree>
    <p:extLst>
      <p:ext uri="{BB962C8B-B14F-4D97-AF65-F5344CB8AC3E}">
        <p14:creationId xmlns:p14="http://schemas.microsoft.com/office/powerpoint/2010/main" val="332067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88640"/>
            <a:ext cx="8198881" cy="854968"/>
          </a:xfrm>
          <a:ln>
            <a:solidFill>
              <a:srgbClr val="C00000"/>
            </a:solidFill>
          </a:ln>
        </p:spPr>
        <p:txBody>
          <a:bodyPr>
            <a:normAutofit/>
          </a:bodyPr>
          <a:lstStyle/>
          <a:p>
            <a:pPr algn="l">
              <a:spcBef>
                <a:spcPct val="20000"/>
              </a:spcBef>
            </a:pPr>
            <a:r>
              <a:rPr lang="en-US" sz="2400" b="1" dirty="0"/>
              <a:t>1. Development </a:t>
            </a:r>
            <a:r>
              <a:rPr lang="en-US" sz="2400" b="1" dirty="0" smtClean="0"/>
              <a:t>of Framework </a:t>
            </a:r>
            <a:r>
              <a:rPr lang="en-US" sz="2400" b="1" dirty="0"/>
              <a:t>for country action across sectors for health and health equity</a:t>
            </a:r>
            <a:endParaRPr lang="en-GB" sz="2400" b="1" dirty="0"/>
          </a:p>
        </p:txBody>
      </p:sp>
      <p:sp>
        <p:nvSpPr>
          <p:cNvPr id="6" name="Slide Number Placeholder 5"/>
          <p:cNvSpPr>
            <a:spLocks noGrp="1"/>
          </p:cNvSpPr>
          <p:nvPr>
            <p:ph type="sldNum" sz="quarter" idx="12"/>
          </p:nvPr>
        </p:nvSpPr>
        <p:spPr>
          <a:xfrm>
            <a:off x="6948264" y="6492875"/>
            <a:ext cx="2133600" cy="365125"/>
          </a:xfrm>
        </p:spPr>
        <p:txBody>
          <a:bodyPr/>
          <a:lstStyle/>
          <a:p>
            <a:fld id="{C98D4A67-C6F9-4BE6-AE53-7EC0CB9DF07A}" type="slidenum">
              <a:rPr lang="en-GB" smtClean="0">
                <a:solidFill>
                  <a:schemeClr val="bg1"/>
                </a:solidFill>
              </a:rPr>
              <a:t>4</a:t>
            </a:fld>
            <a:endParaRPr lang="en-GB" dirty="0">
              <a:solidFill>
                <a:schemeClr val="bg1"/>
              </a:solidFill>
            </a:endParaRPr>
          </a:p>
        </p:txBody>
      </p:sp>
      <p:grpSp>
        <p:nvGrpSpPr>
          <p:cNvPr id="8" name="Group 7"/>
          <p:cNvGrpSpPr/>
          <p:nvPr/>
        </p:nvGrpSpPr>
        <p:grpSpPr>
          <a:xfrm>
            <a:off x="3675416" y="2904680"/>
            <a:ext cx="4966131" cy="769657"/>
            <a:chOff x="2999093" y="3979710"/>
            <a:chExt cx="6007101" cy="817546"/>
          </a:xfrm>
        </p:grpSpPr>
        <p:sp>
          <p:nvSpPr>
            <p:cNvPr id="9" name="Rounded Rectangle 8"/>
            <p:cNvSpPr/>
            <p:nvPr/>
          </p:nvSpPr>
          <p:spPr>
            <a:xfrm>
              <a:off x="2999093" y="4058457"/>
              <a:ext cx="6007101" cy="622069"/>
            </a:xfrm>
            <a:prstGeom prst="roundRect">
              <a:avLst>
                <a:gd name="adj" fmla="val 10000"/>
              </a:avLst>
            </a:prstGeom>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10" name="Rounded Rectangle 4"/>
            <p:cNvSpPr/>
            <p:nvPr/>
          </p:nvSpPr>
          <p:spPr>
            <a:xfrm>
              <a:off x="3022948" y="3979710"/>
              <a:ext cx="5539372" cy="817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smtClean="0"/>
                <a:t>Second Draft put together by the Secretariat and p</a:t>
              </a:r>
              <a:r>
                <a:rPr lang="en-GB" sz="1800" b="1" u="none" kern="1200" dirty="0" smtClean="0">
                  <a:solidFill>
                    <a:schemeClr val="bg1"/>
                  </a:solidFill>
                </a:rPr>
                <a:t>resented to</a:t>
              </a:r>
              <a:r>
                <a:rPr lang="en-GB" sz="1800" b="1" kern="1200" dirty="0" smtClean="0"/>
                <a:t> WHA in </a:t>
              </a:r>
              <a:r>
                <a:rPr lang="en-GB" sz="1800" b="1" u="sng" kern="1200" dirty="0" smtClean="0">
                  <a:solidFill>
                    <a:schemeClr val="bg1"/>
                  </a:solidFill>
                </a:rPr>
                <a:t>May 2015</a:t>
              </a:r>
            </a:p>
          </p:txBody>
        </p:sp>
      </p:grpSp>
      <p:sp>
        <p:nvSpPr>
          <p:cNvPr id="11" name="Notched Right Arrow 10"/>
          <p:cNvSpPr/>
          <p:nvPr/>
        </p:nvSpPr>
        <p:spPr>
          <a:xfrm>
            <a:off x="2123728" y="2955106"/>
            <a:ext cx="1726286" cy="690200"/>
          </a:xfrm>
          <a:prstGeom prst="notched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Now! </a:t>
            </a:r>
            <a:endParaRPr lang="en-GB" sz="2800" dirty="0"/>
          </a:p>
        </p:txBody>
      </p:sp>
      <p:sp>
        <p:nvSpPr>
          <p:cNvPr id="12" name="Title 1"/>
          <p:cNvSpPr txBox="1">
            <a:spLocks/>
          </p:cNvSpPr>
          <p:nvPr/>
        </p:nvSpPr>
        <p:spPr>
          <a:xfrm>
            <a:off x="345046" y="3717032"/>
            <a:ext cx="8229600" cy="936104"/>
          </a:xfrm>
          <a:prstGeom prst="rect">
            <a:avLst/>
          </a:prstGeom>
          <a:ln>
            <a:solidFill>
              <a:srgbClr val="C0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t>2. Guidance and technical assistance to Member States in order to integrate health perspectives in non-health sector policies </a:t>
            </a:r>
            <a:endParaRPr lang="en-GB" sz="2400" b="1" dirty="0"/>
          </a:p>
        </p:txBody>
      </p:sp>
      <p:sp>
        <p:nvSpPr>
          <p:cNvPr id="5" name="TextBox 4"/>
          <p:cNvSpPr txBox="1"/>
          <p:nvPr/>
        </p:nvSpPr>
        <p:spPr>
          <a:xfrm>
            <a:off x="325757" y="4869160"/>
            <a:ext cx="8215867"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Working with Member States for developing, implementing and monitoring  “National Multisectoral Action Plans for NCD Prevention and Control”</a:t>
            </a:r>
          </a:p>
          <a:p>
            <a:pPr marL="285750" indent="-285750">
              <a:buFont typeface="Arial" panose="020B0604020202020204" pitchFamily="34" charset="0"/>
              <a:buChar char="•"/>
            </a:pPr>
            <a:r>
              <a:rPr lang="en-US" dirty="0" smtClean="0"/>
              <a:t>PAHO Member States </a:t>
            </a:r>
            <a:r>
              <a:rPr lang="en-GB" dirty="0" smtClean="0"/>
              <a:t>endorsement of the PAHO Plan of Action for </a:t>
            </a:r>
            <a:r>
              <a:rPr lang="en-GB" dirty="0" err="1" smtClean="0"/>
              <a:t>HiAP</a:t>
            </a:r>
            <a:r>
              <a:rPr lang="en-GB" dirty="0" smtClean="0"/>
              <a:t> in  its Directing Council in 2014</a:t>
            </a:r>
          </a:p>
          <a:p>
            <a:pPr marL="285750" indent="-285750">
              <a:buFont typeface="Arial" panose="020B0604020202020204" pitchFamily="34" charset="0"/>
              <a:buChar char="•"/>
            </a:pPr>
            <a:r>
              <a:rPr lang="en-GB" dirty="0" smtClean="0"/>
              <a:t>Meeting with ministers of finance regarding FCTC</a:t>
            </a:r>
          </a:p>
        </p:txBody>
      </p:sp>
      <p:grpSp>
        <p:nvGrpSpPr>
          <p:cNvPr id="16" name="Group 15"/>
          <p:cNvGrpSpPr/>
          <p:nvPr/>
        </p:nvGrpSpPr>
        <p:grpSpPr>
          <a:xfrm>
            <a:off x="2986871" y="2299116"/>
            <a:ext cx="5115808" cy="698965"/>
            <a:chOff x="1407988" y="2967089"/>
            <a:chExt cx="6487200" cy="868416"/>
          </a:xfrm>
        </p:grpSpPr>
        <p:sp>
          <p:nvSpPr>
            <p:cNvPr id="17" name="Rounded Rectangle 16"/>
            <p:cNvSpPr/>
            <p:nvPr/>
          </p:nvSpPr>
          <p:spPr>
            <a:xfrm>
              <a:off x="1407988" y="2967089"/>
              <a:ext cx="6487200" cy="868416"/>
            </a:xfrm>
            <a:prstGeom prst="roundRect">
              <a:avLst>
                <a:gd name="adj" fmla="val 10000"/>
              </a:avLst>
            </a:prstGeom>
            <a:solidFill>
              <a:schemeClr val="bg2">
                <a:lumMod val="50000"/>
              </a:schemeClr>
            </a:solidFill>
          </p:spPr>
          <p:style>
            <a:lnRef idx="0">
              <a:schemeClr val="lt1">
                <a:hueOff val="0"/>
                <a:satOff val="0"/>
                <a:lumOff val="0"/>
                <a:alphaOff val="0"/>
              </a:schemeClr>
            </a:lnRef>
            <a:fillRef idx="3">
              <a:scrgbClr r="0" g="0" b="0"/>
            </a:fillRef>
            <a:effectRef idx="2">
              <a:schemeClr val="accent2">
                <a:hueOff val="3511139"/>
                <a:satOff val="-4379"/>
                <a:lumOff val="1030"/>
                <a:alphaOff val="0"/>
              </a:schemeClr>
            </a:effectRef>
            <a:fontRef idx="minor">
              <a:schemeClr val="lt1"/>
            </a:fontRef>
          </p:style>
        </p:sp>
        <p:sp>
          <p:nvSpPr>
            <p:cNvPr id="18" name="Rounded Rectangle 4"/>
            <p:cNvSpPr/>
            <p:nvPr/>
          </p:nvSpPr>
          <p:spPr>
            <a:xfrm>
              <a:off x="1433421" y="2992524"/>
              <a:ext cx="6461765" cy="817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Technical reference group met  in </a:t>
              </a:r>
              <a:r>
                <a:rPr lang="en-US" sz="1800" b="1" u="sng" kern="1200" dirty="0" smtClean="0">
                  <a:solidFill>
                    <a:schemeClr val="bg1"/>
                  </a:solidFill>
                </a:rPr>
                <a:t>March  2015</a:t>
              </a:r>
              <a:r>
                <a:rPr lang="en-US" sz="1800" b="1" u="none" kern="1200" dirty="0" smtClean="0">
                  <a:solidFill>
                    <a:schemeClr val="bg1"/>
                  </a:solidFill>
                </a:rPr>
                <a:t>  </a:t>
              </a:r>
              <a:r>
                <a:rPr lang="en-US" sz="1800" b="1" kern="1200" dirty="0" smtClean="0"/>
                <a:t>to provide final recommendations</a:t>
              </a:r>
              <a:endParaRPr lang="en-GB" sz="1800" b="1" kern="1200" dirty="0"/>
            </a:p>
          </p:txBody>
        </p:sp>
      </p:grpSp>
      <p:grpSp>
        <p:nvGrpSpPr>
          <p:cNvPr id="19" name="Group 18"/>
          <p:cNvGrpSpPr/>
          <p:nvPr/>
        </p:nvGrpSpPr>
        <p:grpSpPr>
          <a:xfrm>
            <a:off x="1619672" y="1844824"/>
            <a:ext cx="5578098" cy="563001"/>
            <a:chOff x="792058" y="2115565"/>
            <a:chExt cx="6487200" cy="634149"/>
          </a:xfrm>
        </p:grpSpPr>
        <p:sp>
          <p:nvSpPr>
            <p:cNvPr id="20" name="Rounded Rectangle 19"/>
            <p:cNvSpPr/>
            <p:nvPr/>
          </p:nvSpPr>
          <p:spPr>
            <a:xfrm>
              <a:off x="792058" y="2115565"/>
              <a:ext cx="6487200" cy="634149"/>
            </a:xfrm>
            <a:prstGeom prst="roundRect">
              <a:avLst>
                <a:gd name="adj" fmla="val 10000"/>
              </a:avLst>
            </a:prstGeom>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sp>
        <p:sp>
          <p:nvSpPr>
            <p:cNvPr id="21" name="Rounded Rectangle 4"/>
            <p:cNvSpPr/>
            <p:nvPr/>
          </p:nvSpPr>
          <p:spPr>
            <a:xfrm>
              <a:off x="969679" y="2115567"/>
              <a:ext cx="6309579" cy="6087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800" b="1" kern="1200" dirty="0" smtClean="0"/>
                <a:t>First draft opened for </a:t>
              </a:r>
              <a:r>
                <a:rPr lang="en-GB" sz="1800" b="1" kern="1200" dirty="0" smtClean="0">
                  <a:solidFill>
                    <a:schemeClr val="bg1"/>
                  </a:solidFill>
                </a:rPr>
                <a:t> comments  until </a:t>
              </a:r>
              <a:r>
                <a:rPr lang="en-GB" sz="1800" b="1" u="sng" kern="1200" dirty="0" smtClean="0">
                  <a:solidFill>
                    <a:schemeClr val="bg1"/>
                  </a:solidFill>
                </a:rPr>
                <a:t>3 March 2015.</a:t>
              </a:r>
            </a:p>
          </p:txBody>
        </p:sp>
      </p:grpSp>
      <p:grpSp>
        <p:nvGrpSpPr>
          <p:cNvPr id="22" name="Group 21"/>
          <p:cNvGrpSpPr/>
          <p:nvPr/>
        </p:nvGrpSpPr>
        <p:grpSpPr>
          <a:xfrm>
            <a:off x="435672" y="1161529"/>
            <a:ext cx="5758317" cy="701086"/>
            <a:chOff x="-45313" y="0"/>
            <a:chExt cx="6487200" cy="868416"/>
          </a:xfrm>
        </p:grpSpPr>
        <p:sp>
          <p:nvSpPr>
            <p:cNvPr id="23" name="Rounded Rectangle 22"/>
            <p:cNvSpPr/>
            <p:nvPr/>
          </p:nvSpPr>
          <p:spPr>
            <a:xfrm>
              <a:off x="-45313" y="0"/>
              <a:ext cx="6487200" cy="868416"/>
            </a:xfrm>
            <a:prstGeom prst="roundRect">
              <a:avLst>
                <a:gd name="adj" fmla="val 10000"/>
              </a:avLst>
            </a:prstGeom>
            <a:solidFill>
              <a:schemeClr val="accent3">
                <a:lumMod val="5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4" name="Rounded Rectangle 4"/>
            <p:cNvSpPr/>
            <p:nvPr/>
          </p:nvSpPr>
          <p:spPr>
            <a:xfrm>
              <a:off x="-19879" y="25435"/>
              <a:ext cx="6098485" cy="817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GB" sz="140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endParaRPr lang="en-GB" sz="1800" b="1"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GB" sz="1800" b="1" kern="1200" dirty="0" smtClean="0"/>
                <a:t>A discussion paper developed and posted on the web </a:t>
              </a:r>
              <a:r>
                <a:rPr lang="en-GB" sz="1800" b="1" u="sng" kern="1200" dirty="0" smtClean="0">
                  <a:solidFill>
                    <a:schemeClr val="bg1"/>
                  </a:solidFill>
                </a:rPr>
                <a:t>2014 </a:t>
              </a:r>
              <a:r>
                <a:rPr lang="en-GB" sz="1800" b="1" kern="1200" dirty="0" smtClean="0"/>
                <a:t>for comments </a:t>
              </a:r>
              <a:endParaRPr lang="en-GB" sz="1600" b="1" kern="1200" dirty="0" smtClean="0"/>
            </a:p>
            <a:p>
              <a:pPr marL="0" marR="0" lvl="0" indent="0" algn="l" defTabSz="914400" eaLnBrk="1" fontAlgn="auto" latinLnBrk="0" hangingPunct="1">
                <a:lnSpc>
                  <a:spcPct val="100000"/>
                </a:lnSpc>
                <a:spcBef>
                  <a:spcPct val="0"/>
                </a:spcBef>
                <a:spcAft>
                  <a:spcPts val="0"/>
                </a:spcAft>
                <a:buClrTx/>
                <a:buSzTx/>
                <a:buFontTx/>
                <a:buNone/>
                <a:tabLst/>
                <a:defRPr/>
              </a:pPr>
              <a:endParaRPr lang="en-GB" sz="1800" b="1" kern="1200" dirty="0" smtClean="0"/>
            </a:p>
            <a:p>
              <a:pPr lvl="0" algn="l" defTabSz="1644650">
                <a:lnSpc>
                  <a:spcPct val="90000"/>
                </a:lnSpc>
                <a:spcBef>
                  <a:spcPct val="0"/>
                </a:spcBef>
                <a:spcAft>
                  <a:spcPct val="35000"/>
                </a:spcAft>
              </a:pPr>
              <a:endParaRPr lang="en-GB" sz="1600" b="1" kern="1200" dirty="0"/>
            </a:p>
          </p:txBody>
        </p:sp>
      </p:grpSp>
    </p:spTree>
    <p:extLst>
      <p:ext uri="{BB962C8B-B14F-4D97-AF65-F5344CB8AC3E}">
        <p14:creationId xmlns:p14="http://schemas.microsoft.com/office/powerpoint/2010/main" val="80955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476672"/>
            <a:ext cx="8229600" cy="710952"/>
          </a:xfrm>
          <a:prstGeom prst="rect">
            <a:avLst/>
          </a:prstGeom>
          <a:ln>
            <a:solidFill>
              <a:srgbClr val="C0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3. Strengthen WHO’s role, capacities and knowledge resources</a:t>
            </a:r>
            <a:endParaRPr lang="en-GB" sz="2400" b="1" dirty="0"/>
          </a:p>
        </p:txBody>
      </p:sp>
      <p:sp>
        <p:nvSpPr>
          <p:cNvPr id="5" name="TextBox 4"/>
          <p:cNvSpPr txBox="1"/>
          <p:nvPr/>
        </p:nvSpPr>
        <p:spPr>
          <a:xfrm>
            <a:off x="468720" y="1412776"/>
            <a:ext cx="4949891"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Health in All Policies Trainers' Meeting in Geneva: 24-26</a:t>
            </a:r>
            <a:r>
              <a:rPr lang="en-US" baseline="30000" dirty="0" smtClean="0"/>
              <a:t>th</a:t>
            </a:r>
            <a:r>
              <a:rPr lang="en-US" dirty="0" smtClean="0"/>
              <a:t> </a:t>
            </a:r>
            <a:r>
              <a:rPr lang="en-US" dirty="0" smtClean="0">
                <a:sym typeface="Wingdings" panose="05000000000000000000" pitchFamily="2" charset="2"/>
              </a:rPr>
              <a:t> Master Global Plan for Training in Working Across Sectors</a:t>
            </a:r>
            <a:endParaRPr lang="en-US" dirty="0" smtClean="0"/>
          </a:p>
          <a:p>
            <a:pPr marL="285750" indent="-285750">
              <a:buFont typeface="Arial" panose="020B0604020202020204" pitchFamily="34" charset="0"/>
              <a:buChar char="•"/>
            </a:pPr>
            <a:r>
              <a:rPr lang="en-US" dirty="0" smtClean="0"/>
              <a:t>Working with University Networks and the WHOCCs for health promotion</a:t>
            </a:r>
          </a:p>
        </p:txBody>
      </p:sp>
      <p:pic>
        <p:nvPicPr>
          <p:cNvPr id="6" name="Picture 4" descr="http://hesp-news.org/wp-content/uploads/2015/01/Pic-002_resize13.png"/>
          <p:cNvPicPr>
            <a:picLocks noChangeAspect="1" noChangeArrowheads="1"/>
          </p:cNvPicPr>
          <p:nvPr/>
        </p:nvPicPr>
        <p:blipFill>
          <a:blip r:embed="rId2" cstate="print"/>
          <a:srcRect/>
          <a:stretch>
            <a:fillRect/>
          </a:stretch>
        </p:blipFill>
        <p:spPr bwMode="auto">
          <a:xfrm>
            <a:off x="5148064" y="1234787"/>
            <a:ext cx="1354802" cy="1920545"/>
          </a:xfrm>
          <a:prstGeom prst="rect">
            <a:avLst/>
          </a:prstGeom>
          <a:noFill/>
        </p:spPr>
      </p:pic>
      <p:pic>
        <p:nvPicPr>
          <p:cNvPr id="7" name="Picture 2" descr="http://www.who.int/entity/social_determinants/publications/health-policies-manual/healt-policies-cover.jpg"/>
          <p:cNvPicPr>
            <a:picLocks noGrp="1" noChangeAspect="1" noChangeArrowheads="1"/>
          </p:cNvPicPr>
          <p:nvPr>
            <p:ph idx="1"/>
          </p:nvPr>
        </p:nvPicPr>
        <p:blipFill rotWithShape="1">
          <a:blip r:embed="rId3" cstate="print"/>
          <a:srcRect l="25600" r="24418"/>
          <a:stretch/>
        </p:blipFill>
        <p:spPr bwMode="auto">
          <a:xfrm>
            <a:off x="6876256" y="1267708"/>
            <a:ext cx="1512168" cy="1951889"/>
          </a:xfrm>
          <a:prstGeom prst="rect">
            <a:avLst/>
          </a:prstGeom>
          <a:noFill/>
        </p:spPr>
      </p:pic>
      <p:sp>
        <p:nvSpPr>
          <p:cNvPr id="9" name="TextBox 8"/>
          <p:cNvSpPr txBox="1"/>
          <p:nvPr/>
        </p:nvSpPr>
        <p:spPr>
          <a:xfrm>
            <a:off x="585900" y="3329567"/>
            <a:ext cx="7992888" cy="461665"/>
          </a:xfrm>
          <a:prstGeom prst="rect">
            <a:avLst/>
          </a:prstGeom>
          <a:noFill/>
          <a:ln>
            <a:solidFill>
              <a:srgbClr val="C00000"/>
            </a:solidFill>
          </a:ln>
        </p:spPr>
        <p:txBody>
          <a:bodyPr wrap="square" rtlCol="0">
            <a:spAutoFit/>
          </a:bodyPr>
          <a:lstStyle/>
          <a:p>
            <a:r>
              <a:rPr lang="en-US" sz="2400" b="1" dirty="0"/>
              <a:t>4. Work with UN </a:t>
            </a:r>
            <a:r>
              <a:rPr lang="en-US" sz="2400" b="1" dirty="0" smtClean="0"/>
              <a:t>agencies</a:t>
            </a:r>
            <a:endParaRPr lang="en-US" sz="2400" b="1" dirty="0"/>
          </a:p>
        </p:txBody>
      </p:sp>
      <p:sp>
        <p:nvSpPr>
          <p:cNvPr id="10" name="TextBox 9"/>
          <p:cNvSpPr txBox="1"/>
          <p:nvPr/>
        </p:nvSpPr>
        <p:spPr>
          <a:xfrm>
            <a:off x="551843" y="3861048"/>
            <a:ext cx="7992887" cy="923330"/>
          </a:xfrm>
          <a:prstGeom prst="rect">
            <a:avLst/>
          </a:prstGeom>
          <a:noFill/>
        </p:spPr>
        <p:txBody>
          <a:bodyPr wrap="square" rtlCol="0">
            <a:spAutoFit/>
          </a:bodyPr>
          <a:lstStyle/>
          <a:p>
            <a:pPr marL="342900" lvl="1" indent="-342900">
              <a:buFont typeface="Arial" panose="020B0604020202020204" pitchFamily="34" charset="0"/>
              <a:buChar char="•"/>
            </a:pPr>
            <a:r>
              <a:rPr lang="en-US" dirty="0" smtClean="0"/>
              <a:t>WHO discussed the role of UN agencies in actions across sectors for health during the last UN Interagency Taskforce for the Prevention and Control of NCDs meeting in Rome in February 2015</a:t>
            </a:r>
          </a:p>
        </p:txBody>
      </p:sp>
      <p:sp>
        <p:nvSpPr>
          <p:cNvPr id="11" name="TextBox 10"/>
          <p:cNvSpPr txBox="1"/>
          <p:nvPr/>
        </p:nvSpPr>
        <p:spPr>
          <a:xfrm>
            <a:off x="597218" y="5085184"/>
            <a:ext cx="7992888" cy="1200329"/>
          </a:xfrm>
          <a:prstGeom prst="rect">
            <a:avLst/>
          </a:prstGeom>
          <a:noFill/>
          <a:ln>
            <a:solidFill>
              <a:srgbClr val="C00000"/>
            </a:solidFill>
          </a:ln>
        </p:spPr>
        <p:txBody>
          <a:bodyPr wrap="square" rtlCol="0">
            <a:spAutoFit/>
          </a:bodyPr>
          <a:lstStyle/>
          <a:p>
            <a:r>
              <a:rPr lang="en-US" sz="2400" b="1" dirty="0" smtClean="0"/>
              <a:t>5. Report on the progress made in implementing this resolution to the Sixty-ninth World Health Assembly through the Executive Board</a:t>
            </a:r>
          </a:p>
        </p:txBody>
      </p:sp>
    </p:spTree>
    <p:extLst>
      <p:ext uri="{BB962C8B-B14F-4D97-AF65-F5344CB8AC3E}">
        <p14:creationId xmlns:p14="http://schemas.microsoft.com/office/powerpoint/2010/main" val="806173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Autofit/>
          </a:bodyPr>
          <a:lstStyle/>
          <a:p>
            <a:pPr algn="l">
              <a:tabLst>
                <a:tab pos="6553200" algn="l"/>
              </a:tabLst>
            </a:pPr>
            <a:r>
              <a:rPr lang="en-GB" sz="3600" dirty="0">
                <a:solidFill>
                  <a:schemeClr val="bg1"/>
                </a:solidFill>
                <a:latin typeface="Arial" pitchFamily="34" charset="0"/>
                <a:ea typeface="Bodoni SvtyTwo ITC TT-Book"/>
                <a:cs typeface="Times New Roman" pitchFamily="18" charset="0"/>
              </a:rPr>
              <a:t>Towards a Master Global Plan for Training in Working Across </a:t>
            </a:r>
            <a:r>
              <a:rPr lang="en-GB" sz="3600" dirty="0" smtClean="0">
                <a:solidFill>
                  <a:schemeClr val="bg1"/>
                </a:solidFill>
                <a:latin typeface="Arial" pitchFamily="34" charset="0"/>
                <a:ea typeface="Bodoni SvtyTwo ITC TT-Book"/>
                <a:cs typeface="Times New Roman" pitchFamily="18" charset="0"/>
              </a:rPr>
              <a:t>Sectors</a:t>
            </a:r>
            <a:endParaRPr lang="en-GB" sz="3600" dirty="0">
              <a:solidFill>
                <a:schemeClr val="bg1"/>
              </a:solidFill>
              <a:latin typeface="Arial" pitchFamily="34" charset="0"/>
              <a:ea typeface="Bodoni SvtyTwo ITC TT-Book"/>
              <a:cs typeface="Times New Roman" pitchFamily="18" charset="0"/>
            </a:endParaRPr>
          </a:p>
        </p:txBody>
      </p:sp>
      <p:pic>
        <p:nvPicPr>
          <p:cNvPr id="5" name="Picture 2" descr="http://www.who.int/entity/social_determinants/publications/health-policies-manual/healt-policies-cover.jpg"/>
          <p:cNvPicPr>
            <a:picLocks noChangeAspect="1" noChangeArrowheads="1"/>
          </p:cNvPicPr>
          <p:nvPr/>
        </p:nvPicPr>
        <p:blipFill rotWithShape="1">
          <a:blip r:embed="rId2" cstate="print"/>
          <a:srcRect l="25600" r="24418"/>
          <a:stretch/>
        </p:blipFill>
        <p:spPr bwMode="auto">
          <a:xfrm>
            <a:off x="5652120" y="1916832"/>
            <a:ext cx="3124200" cy="4032682"/>
          </a:xfrm>
          <a:prstGeom prst="rect">
            <a:avLst/>
          </a:prstGeom>
          <a:noFill/>
        </p:spPr>
      </p:pic>
      <p:sp>
        <p:nvSpPr>
          <p:cNvPr id="7" name="Content Placeholder 6"/>
          <p:cNvSpPr>
            <a:spLocks noGrp="1"/>
          </p:cNvSpPr>
          <p:nvPr>
            <p:ph idx="1"/>
          </p:nvPr>
        </p:nvSpPr>
        <p:spPr>
          <a:xfrm>
            <a:off x="467544" y="1700808"/>
            <a:ext cx="4942656" cy="4323620"/>
          </a:xfrm>
          <a:prstGeom prst="rect">
            <a:avLst/>
          </a:prstGeom>
        </p:spPr>
        <p:txBody>
          <a:bodyPr wrap="square">
            <a:spAutoFit/>
          </a:bodyPr>
          <a:lstStyle/>
          <a:p>
            <a:pPr marL="514350" lvl="0" indent="-514350">
              <a:lnSpc>
                <a:spcPct val="80000"/>
              </a:lnSpc>
              <a:spcBef>
                <a:spcPct val="20000"/>
              </a:spcBef>
              <a:buFont typeface="+mj-lt"/>
              <a:buAutoNum type="arabicPeriod"/>
            </a:pPr>
            <a:r>
              <a:rPr lang="en-GB" sz="2800" dirty="0" smtClean="0"/>
              <a:t>Dissemination</a:t>
            </a:r>
            <a:r>
              <a:rPr lang="en-GB" sz="2800" dirty="0"/>
              <a:t>, advocacy and demand </a:t>
            </a:r>
            <a:r>
              <a:rPr lang="en-GB" sz="2800" dirty="0" smtClean="0"/>
              <a:t>generation</a:t>
            </a:r>
            <a:endParaRPr lang="en-GB" sz="2800" dirty="0"/>
          </a:p>
          <a:p>
            <a:pPr marL="457200" indent="-457200">
              <a:lnSpc>
                <a:spcPct val="80000"/>
              </a:lnSpc>
              <a:spcBef>
                <a:spcPct val="20000"/>
              </a:spcBef>
              <a:buFont typeface="+mj-lt"/>
              <a:buAutoNum type="arabicPeriod"/>
            </a:pPr>
            <a:r>
              <a:rPr lang="en-GB" sz="2800" dirty="0" smtClean="0"/>
              <a:t>Facilitating networks of institutions/trainers</a:t>
            </a:r>
            <a:endParaRPr lang="en-GB" sz="2800" dirty="0"/>
          </a:p>
          <a:p>
            <a:pPr marL="457200" indent="-457200">
              <a:lnSpc>
                <a:spcPct val="80000"/>
              </a:lnSpc>
              <a:spcBef>
                <a:spcPct val="20000"/>
              </a:spcBef>
              <a:buFont typeface="+mj-lt"/>
              <a:buAutoNum type="arabicPeriod"/>
            </a:pPr>
            <a:r>
              <a:rPr lang="en-GB" sz="2800" dirty="0"/>
              <a:t>Actively supporting </a:t>
            </a:r>
            <a:r>
              <a:rPr lang="en-GB" sz="2800" dirty="0" smtClean="0"/>
              <a:t>rapid adaptation of Training Manual</a:t>
            </a:r>
          </a:p>
          <a:p>
            <a:pPr marL="457200" lvl="0" indent="-457200">
              <a:lnSpc>
                <a:spcPct val="80000"/>
              </a:lnSpc>
              <a:spcBef>
                <a:spcPct val="20000"/>
              </a:spcBef>
              <a:buFont typeface="+mj-lt"/>
              <a:buAutoNum type="arabicPeriod"/>
            </a:pPr>
            <a:r>
              <a:rPr lang="en-GB" sz="2800" dirty="0" smtClean="0"/>
              <a:t>Conducting regional and country trainings</a:t>
            </a:r>
            <a:endParaRPr lang="en-GB" sz="2800" dirty="0"/>
          </a:p>
          <a:p>
            <a:pPr marL="457200" indent="-457200">
              <a:lnSpc>
                <a:spcPct val="80000"/>
              </a:lnSpc>
              <a:spcBef>
                <a:spcPct val="20000"/>
              </a:spcBef>
              <a:buFont typeface="+mj-lt"/>
              <a:buAutoNum type="arabicPeriod"/>
            </a:pPr>
            <a:r>
              <a:rPr lang="en-GB" sz="2800" dirty="0" smtClean="0"/>
              <a:t>Creating shared resources</a:t>
            </a:r>
          </a:p>
          <a:p>
            <a:pPr marL="457200" indent="-457200">
              <a:lnSpc>
                <a:spcPct val="80000"/>
              </a:lnSpc>
              <a:spcBef>
                <a:spcPct val="20000"/>
              </a:spcBef>
              <a:buFont typeface="+mj-lt"/>
              <a:buAutoNum type="arabicPeriod"/>
            </a:pPr>
            <a:r>
              <a:rPr lang="en-GB" sz="2800" dirty="0" smtClean="0"/>
              <a:t>Fund-raising</a:t>
            </a:r>
            <a:endParaRPr lang="en-GB" sz="2800" dirty="0"/>
          </a:p>
        </p:txBody>
      </p:sp>
    </p:spTree>
    <p:extLst>
      <p:ext uri="{BB962C8B-B14F-4D97-AF65-F5344CB8AC3E}">
        <p14:creationId xmlns:p14="http://schemas.microsoft.com/office/powerpoint/2010/main" val="1060102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a:solidFill>
            <a:schemeClr val="accent2"/>
          </a:solidFill>
        </p:spPr>
        <p:txBody>
          <a:bodyPr/>
          <a:lstStyle/>
          <a:p>
            <a:r>
              <a:rPr lang="en-GB" dirty="0" smtClean="0">
                <a:solidFill>
                  <a:schemeClr val="bg1"/>
                </a:solidFill>
              </a:rPr>
              <a:t>Country Action</a:t>
            </a:r>
            <a:endParaRPr lang="en-GB" dirty="0">
              <a:solidFill>
                <a:schemeClr val="bg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72" t="26228" r="18491" b="7477"/>
          <a:stretch/>
        </p:blipFill>
        <p:spPr bwMode="auto">
          <a:xfrm>
            <a:off x="834927" y="1484784"/>
            <a:ext cx="7202760" cy="498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268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itle 1"/>
          <p:cNvSpPr txBox="1">
            <a:spLocks/>
          </p:cNvSpPr>
          <p:nvPr/>
        </p:nvSpPr>
        <p:spPr>
          <a:xfrm>
            <a:off x="439833" y="0"/>
            <a:ext cx="8229600" cy="1143000"/>
          </a:xfrm>
          <a:prstGeom prst="rect">
            <a:avLst/>
          </a:prstGeom>
          <a:solidFill>
            <a:schemeClr val="accent2"/>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bg1"/>
                </a:solidFill>
              </a:rPr>
              <a:t>Identifying </a:t>
            </a:r>
            <a:r>
              <a:rPr lang="en-GB" dirty="0" smtClean="0">
                <a:solidFill>
                  <a:schemeClr val="bg1"/>
                </a:solidFill>
              </a:rPr>
              <a:t>challenges </a:t>
            </a:r>
            <a:r>
              <a:rPr lang="en-GB" dirty="0" smtClean="0">
                <a:solidFill>
                  <a:schemeClr val="bg1"/>
                </a:solidFill>
              </a:rPr>
              <a:t>for </a:t>
            </a:r>
            <a:r>
              <a:rPr lang="en-GB" dirty="0" err="1" smtClean="0">
                <a:solidFill>
                  <a:schemeClr val="bg1"/>
                </a:solidFill>
              </a:rPr>
              <a:t>HiAP</a:t>
            </a:r>
            <a:r>
              <a:rPr lang="en-GB" dirty="0" smtClean="0">
                <a:solidFill>
                  <a:schemeClr val="bg1"/>
                </a:solidFill>
              </a:rPr>
              <a:t> approach</a:t>
            </a:r>
            <a:endParaRPr lang="en-GB" dirty="0">
              <a:solidFill>
                <a:schemeClr val="bg1"/>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90" r="4548" b="25143"/>
          <a:stretch/>
        </p:blipFill>
        <p:spPr bwMode="auto">
          <a:xfrm>
            <a:off x="316483" y="980728"/>
            <a:ext cx="8795108" cy="257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406911" y="3552448"/>
            <a:ext cx="4262631" cy="3170099"/>
          </a:xfrm>
          <a:ln>
            <a:solidFill>
              <a:srgbClr val="C00000"/>
            </a:solidFill>
          </a:ln>
        </p:spPr>
        <p:txBody>
          <a:bodyPr>
            <a:normAutofit/>
          </a:bodyPr>
          <a:lstStyle/>
          <a:p>
            <a:r>
              <a:rPr lang="en-US" sz="2200" dirty="0" smtClean="0"/>
              <a:t>Focuses </a:t>
            </a:r>
            <a:r>
              <a:rPr lang="en-US" sz="2200" dirty="0"/>
              <a:t>on the </a:t>
            </a:r>
            <a:r>
              <a:rPr lang="en-US" sz="2200" b="1" dirty="0">
                <a:solidFill>
                  <a:srgbClr val="C00000"/>
                </a:solidFill>
              </a:rPr>
              <a:t>social, economic and environment</a:t>
            </a:r>
            <a:r>
              <a:rPr lang="en-US" sz="2200" dirty="0"/>
              <a:t> determinants of health; </a:t>
            </a:r>
          </a:p>
          <a:p>
            <a:r>
              <a:rPr lang="en-GB" sz="2200" dirty="0" smtClean="0"/>
              <a:t>Targets </a:t>
            </a:r>
            <a:r>
              <a:rPr lang="en-GB" sz="2200" b="1" dirty="0">
                <a:solidFill>
                  <a:srgbClr val="C00000"/>
                </a:solidFill>
              </a:rPr>
              <a:t>inequalities</a:t>
            </a:r>
            <a:r>
              <a:rPr lang="en-GB" sz="2200" dirty="0"/>
              <a:t>; </a:t>
            </a:r>
          </a:p>
          <a:p>
            <a:r>
              <a:rPr lang="en-US" sz="2200" dirty="0" smtClean="0"/>
              <a:t>Promotes </a:t>
            </a:r>
            <a:r>
              <a:rPr lang="en-US" sz="2200" b="1" dirty="0">
                <a:solidFill>
                  <a:srgbClr val="C00000"/>
                </a:solidFill>
              </a:rPr>
              <a:t>integration </a:t>
            </a:r>
            <a:r>
              <a:rPr lang="en-US" sz="2200" b="1" dirty="0" smtClean="0">
                <a:solidFill>
                  <a:srgbClr val="C00000"/>
                </a:solidFill>
              </a:rPr>
              <a:t>and collaboration</a:t>
            </a:r>
            <a:r>
              <a:rPr lang="en-US" sz="2200" dirty="0" smtClean="0"/>
              <a:t> </a:t>
            </a:r>
            <a:r>
              <a:rPr lang="en-US" sz="2200" dirty="0"/>
              <a:t>across sectors and other non-government stakeholders</a:t>
            </a:r>
            <a:r>
              <a:rPr lang="en-US" sz="2200" dirty="0" smtClean="0"/>
              <a:t>.</a:t>
            </a:r>
            <a:endParaRPr lang="en-GB" sz="2200" dirty="0" smtClean="0"/>
          </a:p>
        </p:txBody>
      </p:sp>
      <p:sp>
        <p:nvSpPr>
          <p:cNvPr id="6" name="TextBox 5"/>
          <p:cNvSpPr txBox="1"/>
          <p:nvPr/>
        </p:nvSpPr>
        <p:spPr>
          <a:xfrm>
            <a:off x="292111" y="3573016"/>
            <a:ext cx="3888432" cy="3170099"/>
          </a:xfrm>
          <a:prstGeom prst="rect">
            <a:avLst/>
          </a:prstGeom>
          <a:noFill/>
          <a:ln>
            <a:solidFill>
              <a:srgbClr val="C00000"/>
            </a:solidFill>
          </a:ln>
        </p:spPr>
        <p:txBody>
          <a:bodyPr wrap="square" rtlCol="0">
            <a:spAutoFit/>
          </a:bodyPr>
          <a:lstStyle/>
          <a:p>
            <a:r>
              <a:rPr lang="en-US" sz="2400" dirty="0"/>
              <a:t>• </a:t>
            </a:r>
            <a:r>
              <a:rPr lang="en-US" sz="2200" dirty="0"/>
              <a:t>Problem or issue is of </a:t>
            </a:r>
            <a:r>
              <a:rPr lang="en-US" sz="2200" b="1" dirty="0">
                <a:solidFill>
                  <a:srgbClr val="C00000"/>
                </a:solidFill>
              </a:rPr>
              <a:t>major public health importance</a:t>
            </a:r>
            <a:r>
              <a:rPr lang="en-US" sz="2200" dirty="0"/>
              <a:t>; </a:t>
            </a:r>
          </a:p>
          <a:p>
            <a:r>
              <a:rPr lang="en-US" sz="2200" dirty="0"/>
              <a:t>• Problem or issue is </a:t>
            </a:r>
            <a:r>
              <a:rPr lang="en-US" sz="2200" b="1" dirty="0">
                <a:solidFill>
                  <a:srgbClr val="C00000"/>
                </a:solidFill>
              </a:rPr>
              <a:t>amenable to change</a:t>
            </a:r>
            <a:r>
              <a:rPr lang="en-US" sz="2200" dirty="0"/>
              <a:t> and change is </a:t>
            </a:r>
            <a:r>
              <a:rPr lang="en-US" sz="2200" dirty="0" smtClean="0"/>
              <a:t>feasible; </a:t>
            </a:r>
            <a:endParaRPr lang="en-US" sz="2200" dirty="0"/>
          </a:p>
          <a:p>
            <a:r>
              <a:rPr lang="en-US" sz="2200" dirty="0"/>
              <a:t>• Potential solutions are </a:t>
            </a:r>
            <a:r>
              <a:rPr lang="en-US" sz="2200" b="1" dirty="0">
                <a:solidFill>
                  <a:srgbClr val="C00000"/>
                </a:solidFill>
              </a:rPr>
              <a:t>politically and socially acceptable</a:t>
            </a:r>
            <a:r>
              <a:rPr lang="en-US" sz="2200" dirty="0"/>
              <a:t>. </a:t>
            </a:r>
            <a:endParaRPr lang="en-US" sz="2200" dirty="0" smtClean="0"/>
          </a:p>
          <a:p>
            <a:endParaRPr lang="en-GB" sz="2200" dirty="0"/>
          </a:p>
        </p:txBody>
      </p:sp>
    </p:spTree>
    <p:extLst>
      <p:ext uri="{BB962C8B-B14F-4D97-AF65-F5344CB8AC3E}">
        <p14:creationId xmlns:p14="http://schemas.microsoft.com/office/powerpoint/2010/main" val="4249243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GB" dirty="0" smtClean="0">
                <a:solidFill>
                  <a:schemeClr val="bg1"/>
                </a:solidFill>
              </a:rPr>
              <a:t>Approaches to public health</a:t>
            </a:r>
            <a:endParaRPr lang="en-GB" dirty="0">
              <a:solidFill>
                <a:schemeClr val="bg1"/>
              </a:solidFill>
            </a:endParaRPr>
          </a:p>
        </p:txBody>
      </p:sp>
      <p:sp>
        <p:nvSpPr>
          <p:cNvPr id="4" name="Rectangle 3"/>
          <p:cNvSpPr/>
          <p:nvPr/>
        </p:nvSpPr>
        <p:spPr>
          <a:xfrm>
            <a:off x="450384" y="1772816"/>
            <a:ext cx="8208912" cy="3416320"/>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rgbClr val="C00000"/>
                </a:solidFill>
              </a:rPr>
              <a:t>Biomedical</a:t>
            </a:r>
            <a:r>
              <a:rPr lang="en-US" sz="2400" dirty="0" smtClean="0"/>
              <a:t>- focus on control and treatment, especially diseases of communicable nature.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solidFill>
                  <a:srgbClr val="C00000"/>
                </a:solidFill>
              </a:rPr>
              <a:t>Sanitary-environmental </a:t>
            </a:r>
            <a:r>
              <a:rPr lang="en-US" sz="2400" dirty="0" smtClean="0"/>
              <a:t>– industrializing Europe and nutrition, water, healthy living conditions</a:t>
            </a:r>
            <a:endParaRPr lang="en-US" sz="2400" dirty="0" smtClean="0"/>
          </a:p>
          <a:p>
            <a:r>
              <a:rPr lang="en-US" sz="2400" dirty="0" smtClean="0"/>
              <a:t> </a:t>
            </a:r>
          </a:p>
          <a:p>
            <a:pPr marL="285750" indent="-285750">
              <a:buFont typeface="Arial" panose="020B0604020202020204" pitchFamily="34" charset="0"/>
              <a:buChar char="•"/>
            </a:pPr>
            <a:r>
              <a:rPr lang="en-US" sz="2400" dirty="0" smtClean="0"/>
              <a:t> </a:t>
            </a:r>
            <a:r>
              <a:rPr lang="en-US" sz="2400" b="1" dirty="0" smtClean="0">
                <a:solidFill>
                  <a:srgbClr val="C00000"/>
                </a:solidFill>
              </a:rPr>
              <a:t>Social-</a:t>
            </a:r>
            <a:r>
              <a:rPr lang="en-US" sz="2400" b="1" dirty="0" err="1" smtClean="0">
                <a:solidFill>
                  <a:srgbClr val="C00000"/>
                </a:solidFill>
              </a:rPr>
              <a:t>behavioural</a:t>
            </a:r>
            <a:r>
              <a:rPr lang="en-US" sz="2400" b="1" dirty="0" smtClean="0">
                <a:solidFill>
                  <a:srgbClr val="C00000"/>
                </a:solidFill>
              </a:rPr>
              <a:t> approach </a:t>
            </a:r>
            <a:r>
              <a:rPr lang="en-US" sz="2400" dirty="0" smtClean="0"/>
              <a:t>– life styles and </a:t>
            </a:r>
            <a:r>
              <a:rPr lang="en-US" sz="2400" dirty="0" err="1" smtClean="0"/>
              <a:t>behaviour</a:t>
            </a:r>
            <a:r>
              <a:rPr lang="en-US" sz="2400" dirty="0" smtClean="0"/>
              <a:t> change focus drawing on </a:t>
            </a:r>
            <a:r>
              <a:rPr lang="en-US" sz="2400" dirty="0" smtClean="0"/>
              <a:t>psychological theories to reduce disease risk factors</a:t>
            </a:r>
            <a:endParaRPr lang="en-GB" sz="2400" dirty="0"/>
          </a:p>
        </p:txBody>
      </p:sp>
    </p:spTree>
    <p:extLst>
      <p:ext uri="{BB962C8B-B14F-4D97-AF65-F5344CB8AC3E}">
        <p14:creationId xmlns:p14="http://schemas.microsoft.com/office/powerpoint/2010/main" val="1247521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F51CF69D0E034C93C4BD5E294D71F0" ma:contentTypeVersion="0" ma:contentTypeDescription="Create a new document." ma:contentTypeScope="" ma:versionID="b00406c53d15501f1425b488d757bc3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9F207E-C305-4343-A8EE-ACC39080489D}"/>
</file>

<file path=customXml/itemProps2.xml><?xml version="1.0" encoding="utf-8"?>
<ds:datastoreItem xmlns:ds="http://schemas.openxmlformats.org/officeDocument/2006/customXml" ds:itemID="{3A714A06-7E43-4DFB-ADD9-236A6FD3275B}"/>
</file>

<file path=customXml/itemProps3.xml><?xml version="1.0" encoding="utf-8"?>
<ds:datastoreItem xmlns:ds="http://schemas.openxmlformats.org/officeDocument/2006/customXml" ds:itemID="{8C27A62A-8F57-4F50-A1AC-4467F9FB6079}"/>
</file>

<file path=docProps/app.xml><?xml version="1.0" encoding="utf-8"?>
<Properties xmlns="http://schemas.openxmlformats.org/officeDocument/2006/extended-properties" xmlns:vt="http://schemas.openxmlformats.org/officeDocument/2006/docPropsVTypes">
  <TotalTime>76</TotalTime>
  <Words>1184</Words>
  <Application>Microsoft Office PowerPoint</Application>
  <PresentationFormat>On-screen Show (4:3)</PresentationFormat>
  <Paragraphs>122</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Session 2. HIAP Training Manual WHO’s HiAP Framework for Country Action, HiAP for equity</vt:lpstr>
      <vt:lpstr>PowerPoint Presentation</vt:lpstr>
      <vt:lpstr>PowerPoint Presentation</vt:lpstr>
      <vt:lpstr>1. Development of Framework for country action across sectors for health and health equity</vt:lpstr>
      <vt:lpstr>PowerPoint Presentation</vt:lpstr>
      <vt:lpstr>Towards a Master Global Plan for Training in Working Across Sectors</vt:lpstr>
      <vt:lpstr>Country Action</vt:lpstr>
      <vt:lpstr>PowerPoint Presentation</vt:lpstr>
      <vt:lpstr>Approaches to public health</vt:lpstr>
      <vt:lpstr>HiAP approach </vt:lpstr>
      <vt:lpstr>Thank you!</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HIAP Training Manual WHO’s HiAP Framework for Country Action</dc:title>
  <dc:creator>LUKIC, Ljiljana</dc:creator>
  <cp:lastModifiedBy>VALENTINE, Nicole Britt</cp:lastModifiedBy>
  <cp:revision>14</cp:revision>
  <dcterms:created xsi:type="dcterms:W3CDTF">2015-06-19T12:17:27Z</dcterms:created>
  <dcterms:modified xsi:type="dcterms:W3CDTF">2015-06-24T12:25:33Z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0x01010048F51CF69D0E034C93C4BD5E294D71F0</vt:lpwstr>
  </property>
</Properties>
</file>