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454" r:id="rId3"/>
    <p:sldId id="456" r:id="rId4"/>
    <p:sldId id="455" r:id="rId5"/>
    <p:sldId id="457" r:id="rId6"/>
    <p:sldId id="465" r:id="rId7"/>
    <p:sldId id="464" r:id="rId8"/>
    <p:sldId id="463" r:id="rId9"/>
    <p:sldId id="453" r:id="rId10"/>
    <p:sldId id="447" r:id="rId11"/>
    <p:sldId id="428" r:id="rId12"/>
    <p:sldId id="444" r:id="rId13"/>
    <p:sldId id="460" r:id="rId14"/>
    <p:sldId id="461" r:id="rId15"/>
    <p:sldId id="462" r:id="rId16"/>
    <p:sldId id="431" r:id="rId17"/>
    <p:sldId id="432" r:id="rId18"/>
    <p:sldId id="410" r:id="rId19"/>
    <p:sldId id="449" r:id="rId20"/>
    <p:sldId id="435"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919" autoAdjust="0"/>
    <p:restoredTop sz="94660"/>
  </p:normalViewPr>
  <p:slideViewPr>
    <p:cSldViewPr>
      <p:cViewPr varScale="1">
        <p:scale>
          <a:sx n="39" d="100"/>
          <a:sy n="39" d="100"/>
        </p:scale>
        <p:origin x="-147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E657C-0B40-4ECB-B363-909001C90530}" type="datetimeFigureOut">
              <a:rPr lang="de-CH" smtClean="0"/>
              <a:pPr/>
              <a:t>24.06.2015</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6CBBE-5547-459A-A681-DB18E5E274D3}" type="slidenum">
              <a:rPr lang="de-CH" smtClean="0"/>
              <a:pPr/>
              <a:t>‹#›</a:t>
            </a:fld>
            <a:endParaRPr lang="de-CH"/>
          </a:p>
        </p:txBody>
      </p:sp>
    </p:spTree>
    <p:extLst>
      <p:ext uri="{BB962C8B-B14F-4D97-AF65-F5344CB8AC3E}">
        <p14:creationId xmlns:p14="http://schemas.microsoft.com/office/powerpoint/2010/main" val="188248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4D9E64-59CB-45D6-9AB7-BCFA38CCDD8B}" type="slidenum">
              <a:rPr lang="en-GB" smtClean="0"/>
              <a:pPr/>
              <a:t>8</a:t>
            </a:fld>
            <a:endParaRPr lang="en-GB"/>
          </a:p>
        </p:txBody>
      </p:sp>
    </p:spTree>
    <p:extLst>
      <p:ext uri="{BB962C8B-B14F-4D97-AF65-F5344CB8AC3E}">
        <p14:creationId xmlns:p14="http://schemas.microsoft.com/office/powerpoint/2010/main" val="124481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200" dirty="0" smtClean="0">
                <a:solidFill>
                  <a:schemeClr val="bg1"/>
                </a:solidFill>
              </a:rPr>
              <a:t>Founded on rights and obligations</a:t>
            </a:r>
          </a:p>
          <a:p>
            <a:pPr marL="285750" indent="-285750">
              <a:buFont typeface="Arial" pitchFamily="34" charset="0"/>
              <a:buChar char="•"/>
            </a:pPr>
            <a:r>
              <a:rPr lang="en-US" sz="1200" dirty="0" smtClean="0">
                <a:solidFill>
                  <a:schemeClr val="bg1"/>
                </a:solidFill>
              </a:rPr>
              <a:t>Improves the accountability for health impacts at all levels of policy making</a:t>
            </a:r>
          </a:p>
          <a:p>
            <a:pPr marL="285750" indent="-285750">
              <a:buFont typeface="Arial" pitchFamily="34" charset="0"/>
              <a:buChar char="•"/>
            </a:pPr>
            <a:r>
              <a:rPr lang="en-US" sz="1200" dirty="0" smtClean="0">
                <a:solidFill>
                  <a:schemeClr val="bg1"/>
                </a:solidFill>
              </a:rPr>
              <a:t>Emphasis on the consequences of public policies for health care/systems</a:t>
            </a:r>
          </a:p>
          <a:p>
            <a:pPr marL="285750" indent="-285750">
              <a:buFont typeface="Arial" pitchFamily="34" charset="0"/>
              <a:buChar char="•"/>
            </a:pPr>
            <a:r>
              <a:rPr lang="en-US" sz="1200" dirty="0" smtClean="0">
                <a:solidFill>
                  <a:schemeClr val="bg1"/>
                </a:solidFill>
              </a:rPr>
              <a:t>Contributes to sustainable development</a:t>
            </a:r>
            <a:endParaRPr lang="en-US" dirty="0"/>
          </a:p>
        </p:txBody>
      </p:sp>
      <p:sp>
        <p:nvSpPr>
          <p:cNvPr id="4" name="Slide Number Placeholder 3"/>
          <p:cNvSpPr>
            <a:spLocks noGrp="1"/>
          </p:cNvSpPr>
          <p:nvPr>
            <p:ph type="sldNum" sz="quarter" idx="10"/>
          </p:nvPr>
        </p:nvSpPr>
        <p:spPr/>
        <p:txBody>
          <a:bodyPr/>
          <a:lstStyle/>
          <a:p>
            <a:pPr>
              <a:defRPr/>
            </a:pPr>
            <a:fld id="{4EA295DA-84DD-422E-8B97-7AD0FBEFD71D}" type="slidenum">
              <a:rPr lang="en-US" smtClean="0"/>
              <a:pPr>
                <a:defRPr/>
              </a:pPr>
              <a:t>9</a:t>
            </a:fld>
            <a:endParaRPr lang="en-US" dirty="0"/>
          </a:p>
        </p:txBody>
      </p:sp>
    </p:spTree>
    <p:extLst>
      <p:ext uri="{BB962C8B-B14F-4D97-AF65-F5344CB8AC3E}">
        <p14:creationId xmlns:p14="http://schemas.microsoft.com/office/powerpoint/2010/main" val="31322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5109685F-2B2C-40DE-A046-1C2C3E47C425}" type="datetime1">
              <a:rPr lang="de-CH" smtClean="0"/>
              <a:pPr/>
              <a:t>24.06.2015</a:t>
            </a:fld>
            <a:endParaRPr lang="de-CH"/>
          </a:p>
        </p:txBody>
      </p:sp>
      <p:sp>
        <p:nvSpPr>
          <p:cNvPr id="5" name="Fußzeilenplatzhalter 4"/>
          <p:cNvSpPr>
            <a:spLocks noGrp="1"/>
          </p:cNvSpPr>
          <p:nvPr>
            <p:ph type="ftr" sz="quarter" idx="11"/>
          </p:nvPr>
        </p:nvSpPr>
        <p:spPr/>
        <p:txBody>
          <a:bodyPr/>
          <a:lstStyle/>
          <a:p>
            <a:r>
              <a:rPr lang="de-CH" smtClean="0"/>
              <a:t>Kickbusch Briefing Manual 2015</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240F673-9819-4994-8C65-69EAF1D81A02}" type="datetime1">
              <a:rPr lang="de-CH" smtClean="0"/>
              <a:pPr/>
              <a:t>24.06.2015</a:t>
            </a:fld>
            <a:endParaRPr lang="de-CH"/>
          </a:p>
        </p:txBody>
      </p:sp>
      <p:sp>
        <p:nvSpPr>
          <p:cNvPr id="5" name="Fußzeilenplatzhalter 4"/>
          <p:cNvSpPr>
            <a:spLocks noGrp="1"/>
          </p:cNvSpPr>
          <p:nvPr>
            <p:ph type="ftr" sz="quarter" idx="11"/>
          </p:nvPr>
        </p:nvSpPr>
        <p:spPr/>
        <p:txBody>
          <a:bodyPr/>
          <a:lstStyle/>
          <a:p>
            <a:r>
              <a:rPr lang="de-CH" smtClean="0"/>
              <a:t>Kickbusch Briefing Manual 2015</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AE177242-9643-4E08-B2AD-39C0D0849663}" type="datetime1">
              <a:rPr lang="de-CH" smtClean="0"/>
              <a:pPr/>
              <a:t>24.06.2015</a:t>
            </a:fld>
            <a:endParaRPr lang="de-CH"/>
          </a:p>
        </p:txBody>
      </p:sp>
      <p:sp>
        <p:nvSpPr>
          <p:cNvPr id="5" name="Fußzeilenplatzhalter 4"/>
          <p:cNvSpPr>
            <a:spLocks noGrp="1"/>
          </p:cNvSpPr>
          <p:nvPr>
            <p:ph type="ftr" sz="quarter" idx="11"/>
          </p:nvPr>
        </p:nvSpPr>
        <p:spPr/>
        <p:txBody>
          <a:bodyPr/>
          <a:lstStyle/>
          <a:p>
            <a:r>
              <a:rPr lang="de-CH" smtClean="0"/>
              <a:t>Kickbusch Briefing Manual 2015</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020C940-FA19-4572-A60A-7820F5BA7E53}" type="datetime1">
              <a:rPr lang="de-CH" smtClean="0"/>
              <a:pPr/>
              <a:t>24.06.2015</a:t>
            </a:fld>
            <a:endParaRPr lang="de-CH"/>
          </a:p>
        </p:txBody>
      </p:sp>
      <p:sp>
        <p:nvSpPr>
          <p:cNvPr id="5" name="Fußzeilenplatzhalter 4"/>
          <p:cNvSpPr>
            <a:spLocks noGrp="1"/>
          </p:cNvSpPr>
          <p:nvPr>
            <p:ph type="ftr" sz="quarter" idx="11"/>
          </p:nvPr>
        </p:nvSpPr>
        <p:spPr/>
        <p:txBody>
          <a:bodyPr/>
          <a:lstStyle/>
          <a:p>
            <a:r>
              <a:rPr lang="de-CH" smtClean="0"/>
              <a:t>Kickbusch Briefing Manual 2015</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CE791D3-D027-4930-8252-4695FAB4D95F}" type="datetime1">
              <a:rPr lang="de-CH" smtClean="0"/>
              <a:pPr/>
              <a:t>24.06.2015</a:t>
            </a:fld>
            <a:endParaRPr lang="de-CH"/>
          </a:p>
        </p:txBody>
      </p:sp>
      <p:sp>
        <p:nvSpPr>
          <p:cNvPr id="5" name="Fußzeilenplatzhalter 4"/>
          <p:cNvSpPr>
            <a:spLocks noGrp="1"/>
          </p:cNvSpPr>
          <p:nvPr>
            <p:ph type="ftr" sz="quarter" idx="11"/>
          </p:nvPr>
        </p:nvSpPr>
        <p:spPr/>
        <p:txBody>
          <a:bodyPr/>
          <a:lstStyle/>
          <a:p>
            <a:r>
              <a:rPr lang="de-CH" smtClean="0"/>
              <a:t>Kickbusch Briefing Manual 2015</a:t>
            </a:r>
            <a:endParaRPr lang="de-CH"/>
          </a:p>
        </p:txBody>
      </p:sp>
      <p:sp>
        <p:nvSpPr>
          <p:cNvPr id="6" name="Foliennummernplatzhalter 5"/>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07616E82-B698-4964-BACB-F12769865E2C}" type="datetime1">
              <a:rPr lang="de-CH" smtClean="0"/>
              <a:pPr/>
              <a:t>24.06.2015</a:t>
            </a:fld>
            <a:endParaRPr lang="de-CH"/>
          </a:p>
        </p:txBody>
      </p:sp>
      <p:sp>
        <p:nvSpPr>
          <p:cNvPr id="6" name="Fußzeilenplatzhalter 5"/>
          <p:cNvSpPr>
            <a:spLocks noGrp="1"/>
          </p:cNvSpPr>
          <p:nvPr>
            <p:ph type="ftr" sz="quarter" idx="11"/>
          </p:nvPr>
        </p:nvSpPr>
        <p:spPr/>
        <p:txBody>
          <a:bodyPr/>
          <a:lstStyle/>
          <a:p>
            <a:r>
              <a:rPr lang="de-CH" smtClean="0"/>
              <a:t>Kickbusch Briefing Manual 2015</a:t>
            </a:r>
            <a:endParaRPr lang="de-CH"/>
          </a:p>
        </p:txBody>
      </p:sp>
      <p:sp>
        <p:nvSpPr>
          <p:cNvPr id="7" name="Foliennummernplatzhalter 6"/>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9F15D8FC-4560-4852-9123-783775D681D0}" type="datetime1">
              <a:rPr lang="de-CH" smtClean="0"/>
              <a:pPr/>
              <a:t>24.06.2015</a:t>
            </a:fld>
            <a:endParaRPr lang="de-CH"/>
          </a:p>
        </p:txBody>
      </p:sp>
      <p:sp>
        <p:nvSpPr>
          <p:cNvPr id="8" name="Fußzeilenplatzhalter 7"/>
          <p:cNvSpPr>
            <a:spLocks noGrp="1"/>
          </p:cNvSpPr>
          <p:nvPr>
            <p:ph type="ftr" sz="quarter" idx="11"/>
          </p:nvPr>
        </p:nvSpPr>
        <p:spPr/>
        <p:txBody>
          <a:bodyPr/>
          <a:lstStyle/>
          <a:p>
            <a:r>
              <a:rPr lang="de-CH" smtClean="0"/>
              <a:t>Kickbusch Briefing Manual 2015</a:t>
            </a:r>
            <a:endParaRPr lang="de-CH"/>
          </a:p>
        </p:txBody>
      </p:sp>
      <p:sp>
        <p:nvSpPr>
          <p:cNvPr id="9" name="Foliennummernplatzhalter 8"/>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F900A4D5-9430-4D24-8EB8-9D7BA06F7E34}" type="datetime1">
              <a:rPr lang="de-CH" smtClean="0"/>
              <a:pPr/>
              <a:t>24.06.2015</a:t>
            </a:fld>
            <a:endParaRPr lang="de-CH"/>
          </a:p>
        </p:txBody>
      </p:sp>
      <p:sp>
        <p:nvSpPr>
          <p:cNvPr id="4" name="Fußzeilenplatzhalter 3"/>
          <p:cNvSpPr>
            <a:spLocks noGrp="1"/>
          </p:cNvSpPr>
          <p:nvPr>
            <p:ph type="ftr" sz="quarter" idx="11"/>
          </p:nvPr>
        </p:nvSpPr>
        <p:spPr/>
        <p:txBody>
          <a:bodyPr/>
          <a:lstStyle/>
          <a:p>
            <a:r>
              <a:rPr lang="de-CH" smtClean="0"/>
              <a:t>Kickbusch Briefing Manual 2015</a:t>
            </a:r>
            <a:endParaRPr lang="de-CH"/>
          </a:p>
        </p:txBody>
      </p:sp>
      <p:sp>
        <p:nvSpPr>
          <p:cNvPr id="5" name="Foliennummernplatzhalter 4"/>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3ED4BA4-2FC1-4A1D-95BD-F06565681A84}" type="datetime1">
              <a:rPr lang="de-CH" smtClean="0"/>
              <a:pPr/>
              <a:t>24.06.2015</a:t>
            </a:fld>
            <a:endParaRPr lang="de-CH"/>
          </a:p>
        </p:txBody>
      </p:sp>
      <p:sp>
        <p:nvSpPr>
          <p:cNvPr id="3" name="Fußzeilenplatzhalter 2"/>
          <p:cNvSpPr>
            <a:spLocks noGrp="1"/>
          </p:cNvSpPr>
          <p:nvPr>
            <p:ph type="ftr" sz="quarter" idx="11"/>
          </p:nvPr>
        </p:nvSpPr>
        <p:spPr/>
        <p:txBody>
          <a:bodyPr/>
          <a:lstStyle/>
          <a:p>
            <a:r>
              <a:rPr lang="de-CH" smtClean="0"/>
              <a:t>Kickbusch Briefing Manual 2015</a:t>
            </a:r>
            <a:endParaRPr lang="de-CH"/>
          </a:p>
        </p:txBody>
      </p:sp>
      <p:sp>
        <p:nvSpPr>
          <p:cNvPr id="4" name="Foliennummernplatzhalter 3"/>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F0E1D63-78B9-4B40-AFCD-B1C0CC2F8D2F}" type="datetime1">
              <a:rPr lang="de-CH" smtClean="0"/>
              <a:pPr/>
              <a:t>24.06.2015</a:t>
            </a:fld>
            <a:endParaRPr lang="de-CH"/>
          </a:p>
        </p:txBody>
      </p:sp>
      <p:sp>
        <p:nvSpPr>
          <p:cNvPr id="6" name="Fußzeilenplatzhalter 5"/>
          <p:cNvSpPr>
            <a:spLocks noGrp="1"/>
          </p:cNvSpPr>
          <p:nvPr>
            <p:ph type="ftr" sz="quarter" idx="11"/>
          </p:nvPr>
        </p:nvSpPr>
        <p:spPr/>
        <p:txBody>
          <a:bodyPr/>
          <a:lstStyle/>
          <a:p>
            <a:r>
              <a:rPr lang="de-CH" smtClean="0"/>
              <a:t>Kickbusch Briefing Manual 2015</a:t>
            </a:r>
            <a:endParaRPr lang="de-CH"/>
          </a:p>
        </p:txBody>
      </p:sp>
      <p:sp>
        <p:nvSpPr>
          <p:cNvPr id="7" name="Foliennummernplatzhalter 6"/>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1BAAFEE-432E-4385-8DF7-EA2749EC1AAA}" type="datetime1">
              <a:rPr lang="de-CH" smtClean="0"/>
              <a:pPr/>
              <a:t>24.06.2015</a:t>
            </a:fld>
            <a:endParaRPr lang="de-CH"/>
          </a:p>
        </p:txBody>
      </p:sp>
      <p:sp>
        <p:nvSpPr>
          <p:cNvPr id="6" name="Fußzeilenplatzhalter 5"/>
          <p:cNvSpPr>
            <a:spLocks noGrp="1"/>
          </p:cNvSpPr>
          <p:nvPr>
            <p:ph type="ftr" sz="quarter" idx="11"/>
          </p:nvPr>
        </p:nvSpPr>
        <p:spPr/>
        <p:txBody>
          <a:bodyPr/>
          <a:lstStyle/>
          <a:p>
            <a:r>
              <a:rPr lang="de-CH" smtClean="0"/>
              <a:t>Kickbusch Briefing Manual 2015</a:t>
            </a:r>
            <a:endParaRPr lang="de-CH"/>
          </a:p>
        </p:txBody>
      </p:sp>
      <p:sp>
        <p:nvSpPr>
          <p:cNvPr id="7" name="Foliennummernplatzhalter 6"/>
          <p:cNvSpPr>
            <a:spLocks noGrp="1"/>
          </p:cNvSpPr>
          <p:nvPr>
            <p:ph type="sldNum" sz="quarter" idx="12"/>
          </p:nvPr>
        </p:nvSpPr>
        <p:spPr/>
        <p:txBody>
          <a:bodyPr/>
          <a:lstStyle/>
          <a:p>
            <a:fld id="{B8F1AD79-8A3F-4D6D-81CE-8BA5D0CBC1C4}" type="slidenum">
              <a:rPr lang="de-CH" smtClean="0"/>
              <a:pPr/>
              <a:t>‹#›</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9EEB1-25AB-4AB3-9977-385A2DA24F14}" type="datetime1">
              <a:rPr lang="de-CH" smtClean="0"/>
              <a:pPr/>
              <a:t>24.06.2015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Kickbusch Briefing Manual 2015</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1AD79-8A3F-4D6D-81CE-8BA5D0CBC1C4}" type="slidenum">
              <a:rPr lang="de-CH" smtClean="0"/>
              <a:pPr/>
              <a:t>‹#›</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png"/><Relationship Id="rId7"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solidFill>
            <a:schemeClr val="accent2"/>
          </a:solidFill>
        </p:spPr>
        <p:txBody>
          <a:bodyPr>
            <a:normAutofit/>
          </a:bodyPr>
          <a:lstStyle/>
          <a:p>
            <a:r>
              <a:rPr lang="de-CH" dirty="0" smtClean="0">
                <a:solidFill>
                  <a:schemeClr val="bg1"/>
                </a:solidFill>
              </a:rPr>
              <a:t>Session 1. The </a:t>
            </a:r>
            <a:r>
              <a:rPr lang="de-CH" dirty="0" smtClean="0">
                <a:solidFill>
                  <a:schemeClr val="bg1"/>
                </a:solidFill>
              </a:rPr>
              <a:t>Central Principles of </a:t>
            </a:r>
            <a:r>
              <a:rPr lang="de-CH" dirty="0" smtClean="0">
                <a:solidFill>
                  <a:schemeClr val="bg1"/>
                </a:solidFill>
              </a:rPr>
              <a:t>HiAP </a:t>
            </a:r>
            <a:endParaRPr lang="de-CH" dirty="0">
              <a:solidFill>
                <a:schemeClr val="bg1"/>
              </a:solidFill>
            </a:endParaRPr>
          </a:p>
        </p:txBody>
      </p:sp>
      <p:sp>
        <p:nvSpPr>
          <p:cNvPr id="3" name="Untertitel 2"/>
          <p:cNvSpPr>
            <a:spLocks noGrp="1"/>
          </p:cNvSpPr>
          <p:nvPr>
            <p:ph type="subTitle" idx="1"/>
          </p:nvPr>
        </p:nvSpPr>
        <p:spPr>
          <a:solidFill>
            <a:schemeClr val="accent2"/>
          </a:solidFill>
        </p:spPr>
        <p:txBody>
          <a:bodyPr>
            <a:normAutofit fontScale="70000" lnSpcReduction="20000"/>
          </a:bodyPr>
          <a:lstStyle/>
          <a:p>
            <a:endParaRPr lang="de-CH" dirty="0" smtClean="0">
              <a:solidFill>
                <a:schemeClr val="bg1"/>
              </a:solidFill>
            </a:endParaRPr>
          </a:p>
          <a:p>
            <a:r>
              <a:rPr lang="en-US" dirty="0">
                <a:solidFill>
                  <a:schemeClr val="bg1"/>
                </a:solidFill>
              </a:rPr>
              <a:t>WORKSHOP: PREPARING FOR TRAINING IN HEALTH IN ALL POLICIES (</a:t>
            </a:r>
            <a:r>
              <a:rPr lang="en-US" dirty="0" err="1" smtClean="0">
                <a:solidFill>
                  <a:schemeClr val="bg1"/>
                </a:solidFill>
              </a:rPr>
              <a:t>HiAP</a:t>
            </a:r>
            <a:r>
              <a:rPr lang="en-US" dirty="0">
                <a:solidFill>
                  <a:schemeClr val="bg1"/>
                </a:solidFill>
              </a:rPr>
              <a:t>) USING THE NEWLY LAUNCHED WHO </a:t>
            </a:r>
            <a:r>
              <a:rPr lang="en-US" dirty="0" err="1" smtClean="0">
                <a:solidFill>
                  <a:schemeClr val="bg1"/>
                </a:solidFill>
              </a:rPr>
              <a:t>HiAP</a:t>
            </a:r>
            <a:r>
              <a:rPr lang="en-US" dirty="0" smtClean="0">
                <a:solidFill>
                  <a:schemeClr val="bg1"/>
                </a:solidFill>
              </a:rPr>
              <a:t> </a:t>
            </a:r>
            <a:r>
              <a:rPr lang="en-US" dirty="0">
                <a:solidFill>
                  <a:schemeClr val="bg1"/>
                </a:solidFill>
              </a:rPr>
              <a:t>TRAINING </a:t>
            </a:r>
            <a:r>
              <a:rPr lang="en-US" dirty="0" smtClean="0">
                <a:solidFill>
                  <a:schemeClr val="bg1"/>
                </a:solidFill>
              </a:rPr>
              <a:t>MANUAL</a:t>
            </a:r>
          </a:p>
          <a:p>
            <a:r>
              <a:rPr lang="de-CH" dirty="0" smtClean="0">
                <a:solidFill>
                  <a:schemeClr val="bg1"/>
                </a:solidFill>
              </a:rPr>
              <a:t>Kuopio, Finland, 2015</a:t>
            </a:r>
          </a:p>
        </p:txBody>
      </p:sp>
      <p:pic>
        <p:nvPicPr>
          <p:cNvPr id="4" name="Picture 2" descr="http://www.who.int/entity/social_determinants/publications/health-policies-manual/healt-policies-cover.jpg"/>
          <p:cNvPicPr>
            <a:picLocks noChangeAspect="1" noChangeArrowheads="1"/>
          </p:cNvPicPr>
          <p:nvPr/>
        </p:nvPicPr>
        <p:blipFill>
          <a:blip r:embed="rId2" cstate="print"/>
          <a:srcRect/>
          <a:stretch>
            <a:fillRect/>
          </a:stretch>
        </p:blipFill>
        <p:spPr bwMode="auto">
          <a:xfrm>
            <a:off x="3203848" y="332656"/>
            <a:ext cx="2592288" cy="16724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smtClean="0">
                <a:solidFill>
                  <a:srgbClr val="C00000"/>
                </a:solidFill>
              </a:rPr>
              <a:t>Principles of HiAP approach</a:t>
            </a:r>
            <a:endParaRPr lang="de-CH" b="1" dirty="0">
              <a:solidFill>
                <a:srgbClr val="C00000"/>
              </a:solidFill>
            </a:endParaRPr>
          </a:p>
        </p:txBody>
      </p:sp>
      <p:sp>
        <p:nvSpPr>
          <p:cNvPr id="3" name="Inhaltsplatzhalter 2"/>
          <p:cNvSpPr>
            <a:spLocks noGrp="1"/>
          </p:cNvSpPr>
          <p:nvPr>
            <p:ph idx="1"/>
          </p:nvPr>
        </p:nvSpPr>
        <p:spPr>
          <a:solidFill>
            <a:schemeClr val="accent2"/>
          </a:solidFill>
        </p:spPr>
        <p:txBody>
          <a:bodyPr>
            <a:normAutofit fontScale="92500" lnSpcReduction="20000"/>
          </a:bodyPr>
          <a:lstStyle/>
          <a:p>
            <a:r>
              <a:rPr lang="de-CH" sz="4400" b="1" dirty="0" smtClean="0">
                <a:solidFill>
                  <a:schemeClr val="bg1"/>
                </a:solidFill>
                <a:latin typeface="Andalus" pitchFamily="18" charset="-78"/>
                <a:cs typeface="Andalus" pitchFamily="18" charset="-78"/>
              </a:rPr>
              <a:t>Dynamics and </a:t>
            </a:r>
            <a:r>
              <a:rPr lang="de-CH" sz="4400" b="1" dirty="0" err="1" smtClean="0">
                <a:solidFill>
                  <a:schemeClr val="bg1"/>
                </a:solidFill>
                <a:latin typeface="Andalus" pitchFamily="18" charset="-78"/>
                <a:cs typeface="Andalus" pitchFamily="18" charset="-78"/>
              </a:rPr>
              <a:t>complexity</a:t>
            </a:r>
            <a:endParaRPr lang="de-CH" sz="4400" b="1" dirty="0" smtClean="0">
              <a:solidFill>
                <a:schemeClr val="bg1"/>
              </a:solidFill>
              <a:latin typeface="Andalus" pitchFamily="18" charset="-78"/>
              <a:cs typeface="Andalus" pitchFamily="18" charset="-78"/>
            </a:endParaRPr>
          </a:p>
          <a:p>
            <a:r>
              <a:rPr lang="de-CH" sz="4400" b="1" dirty="0" smtClean="0">
                <a:solidFill>
                  <a:schemeClr val="bg1"/>
                </a:solidFill>
                <a:latin typeface="Andalus" pitchFamily="18" charset="-78"/>
                <a:cs typeface="Andalus" pitchFamily="18" charset="-78"/>
              </a:rPr>
              <a:t>Health Equity</a:t>
            </a:r>
          </a:p>
          <a:p>
            <a:r>
              <a:rPr lang="de-CH" sz="4400" b="1" dirty="0" err="1" smtClean="0">
                <a:solidFill>
                  <a:schemeClr val="bg1"/>
                </a:solidFill>
                <a:latin typeface="Andalus" pitchFamily="18" charset="-78"/>
                <a:cs typeface="Andalus" pitchFamily="18" charset="-78"/>
              </a:rPr>
              <a:t>Framing</a:t>
            </a:r>
            <a:endParaRPr lang="de-CH" sz="4400" b="1" dirty="0" smtClean="0">
              <a:solidFill>
                <a:schemeClr val="bg1"/>
              </a:solidFill>
              <a:latin typeface="Andalus" pitchFamily="18" charset="-78"/>
              <a:cs typeface="Andalus" pitchFamily="18" charset="-78"/>
            </a:endParaRPr>
          </a:p>
          <a:p>
            <a:r>
              <a:rPr lang="de-CH" sz="4400" b="1" dirty="0" err="1" smtClean="0">
                <a:solidFill>
                  <a:schemeClr val="bg1"/>
                </a:solidFill>
                <a:latin typeface="Andalus" pitchFamily="18" charset="-78"/>
                <a:cs typeface="Andalus" pitchFamily="18" charset="-78"/>
              </a:rPr>
              <a:t>Whole</a:t>
            </a:r>
            <a:r>
              <a:rPr lang="de-CH" sz="4400" b="1" dirty="0" smtClean="0">
                <a:solidFill>
                  <a:schemeClr val="bg1"/>
                </a:solidFill>
                <a:latin typeface="Andalus" pitchFamily="18" charset="-78"/>
                <a:cs typeface="Andalus" pitchFamily="18" charset="-78"/>
              </a:rPr>
              <a:t> of </a:t>
            </a:r>
            <a:r>
              <a:rPr lang="de-CH" sz="4400" b="1" dirty="0" err="1" smtClean="0">
                <a:solidFill>
                  <a:schemeClr val="bg1"/>
                </a:solidFill>
                <a:latin typeface="Andalus" pitchFamily="18" charset="-78"/>
                <a:cs typeface="Andalus" pitchFamily="18" charset="-78"/>
              </a:rPr>
              <a:t>government</a:t>
            </a:r>
            <a:r>
              <a:rPr lang="de-CH" sz="4400" b="1" dirty="0" smtClean="0">
                <a:solidFill>
                  <a:schemeClr val="bg1"/>
                </a:solidFill>
                <a:latin typeface="Andalus" pitchFamily="18" charset="-78"/>
                <a:cs typeface="Andalus" pitchFamily="18" charset="-78"/>
              </a:rPr>
              <a:t>//</a:t>
            </a:r>
            <a:r>
              <a:rPr lang="de-CH" sz="4400" b="1" dirty="0" err="1" smtClean="0">
                <a:solidFill>
                  <a:schemeClr val="bg1"/>
                </a:solidFill>
                <a:latin typeface="Andalus" pitchFamily="18" charset="-78"/>
                <a:cs typeface="Andalus" pitchFamily="18" charset="-78"/>
              </a:rPr>
              <a:t>society</a:t>
            </a:r>
            <a:endParaRPr lang="de-CH" sz="4400" b="1" dirty="0" smtClean="0">
              <a:solidFill>
                <a:schemeClr val="bg1"/>
              </a:solidFill>
              <a:latin typeface="Andalus" pitchFamily="18" charset="-78"/>
              <a:cs typeface="Andalus" pitchFamily="18" charset="-78"/>
            </a:endParaRPr>
          </a:p>
          <a:p>
            <a:r>
              <a:rPr lang="de-CH" sz="4400" b="1" dirty="0" smtClean="0">
                <a:solidFill>
                  <a:schemeClr val="bg1"/>
                </a:solidFill>
                <a:latin typeface="Andalus" pitchFamily="18" charset="-78"/>
                <a:cs typeface="Andalus" pitchFamily="18" charset="-78"/>
              </a:rPr>
              <a:t>Collective </a:t>
            </a:r>
            <a:r>
              <a:rPr lang="de-CH" sz="4400" b="1" dirty="0" err="1" smtClean="0">
                <a:solidFill>
                  <a:schemeClr val="bg1"/>
                </a:solidFill>
                <a:latin typeface="Andalus" pitchFamily="18" charset="-78"/>
                <a:cs typeface="Andalus" pitchFamily="18" charset="-78"/>
              </a:rPr>
              <a:t>impact</a:t>
            </a:r>
            <a:endParaRPr lang="de-CH" sz="4400" b="1" dirty="0" smtClean="0">
              <a:solidFill>
                <a:schemeClr val="bg1"/>
              </a:solidFill>
              <a:latin typeface="Andalus" pitchFamily="18" charset="-78"/>
              <a:cs typeface="Andalus" pitchFamily="18" charset="-78"/>
            </a:endParaRPr>
          </a:p>
          <a:p>
            <a:r>
              <a:rPr lang="de-CH" sz="4400" b="1" dirty="0" smtClean="0">
                <a:solidFill>
                  <a:schemeClr val="bg1"/>
                </a:solidFill>
                <a:latin typeface="Andalus" pitchFamily="18" charset="-78"/>
                <a:cs typeface="Andalus" pitchFamily="18" charset="-78"/>
              </a:rPr>
              <a:t>Mutual gain, </a:t>
            </a:r>
            <a:r>
              <a:rPr lang="de-CH" sz="4400" b="1" dirty="0">
                <a:solidFill>
                  <a:schemeClr val="bg1"/>
                </a:solidFill>
                <a:latin typeface="Andalus" pitchFamily="18" charset="-78"/>
                <a:cs typeface="Andalus" pitchFamily="18" charset="-78"/>
              </a:rPr>
              <a:t>n</a:t>
            </a:r>
            <a:r>
              <a:rPr lang="de-CH" sz="4400" b="1" dirty="0" smtClean="0">
                <a:solidFill>
                  <a:schemeClr val="bg1"/>
                </a:solidFill>
                <a:latin typeface="Andalus" pitchFamily="18" charset="-78"/>
                <a:cs typeface="Andalus" pitchFamily="18" charset="-78"/>
              </a:rPr>
              <a:t>egotiation</a:t>
            </a:r>
            <a:r>
              <a:rPr lang="de-CH" sz="4400" b="1" dirty="0" smtClean="0">
                <a:solidFill>
                  <a:schemeClr val="bg1"/>
                </a:solidFill>
                <a:latin typeface="Andalus" pitchFamily="18" charset="-78"/>
                <a:cs typeface="Andalus" pitchFamily="18" charset="-78"/>
              </a:rPr>
              <a:t>, health diplomacy</a:t>
            </a:r>
          </a:p>
          <a:p>
            <a:endParaRPr lang="de-CH" sz="4400" b="1" dirty="0" smtClean="0">
              <a:solidFill>
                <a:schemeClr val="bg1"/>
              </a:solidFill>
            </a:endParaRPr>
          </a:p>
          <a:p>
            <a:endParaRPr lang="de-CH" sz="4400" b="1" dirty="0" smtClean="0">
              <a:solidFill>
                <a:schemeClr val="bg1"/>
              </a:solidFill>
            </a:endParaRPr>
          </a:p>
          <a:p>
            <a:endParaRPr lang="de-CH" sz="44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solidFill>
            <a:schemeClr val="accent2"/>
          </a:solidFill>
        </p:spPr>
        <p:txBody>
          <a:bodyPr/>
          <a:lstStyle/>
          <a:p>
            <a:r>
              <a:rPr lang="de-CH" b="1" dirty="0" smtClean="0">
                <a:solidFill>
                  <a:schemeClr val="bg1"/>
                </a:solidFill>
              </a:rPr>
              <a:t>Training </a:t>
            </a:r>
            <a:r>
              <a:rPr lang="de-CH" b="1" err="1" smtClean="0">
                <a:solidFill>
                  <a:schemeClr val="bg1"/>
                </a:solidFill>
              </a:rPr>
              <a:t>development</a:t>
            </a:r>
            <a:r>
              <a:rPr lang="de-CH" b="1" smtClean="0">
                <a:solidFill>
                  <a:schemeClr val="bg1"/>
                </a:solidFill>
              </a:rPr>
              <a:t> </a:t>
            </a:r>
            <a:r>
              <a:rPr lang="de-CH" b="1" smtClean="0">
                <a:solidFill>
                  <a:schemeClr val="bg1"/>
                </a:solidFill>
              </a:rPr>
              <a:t>and design</a:t>
            </a:r>
            <a:endParaRPr lang="de-CH" b="1" dirty="0">
              <a:solidFill>
                <a:schemeClr val="bg1"/>
              </a:solidFill>
            </a:endParaRPr>
          </a:p>
        </p:txBody>
      </p:sp>
      <p:sp>
        <p:nvSpPr>
          <p:cNvPr id="10" name="Inhaltsplatzhalter 9"/>
          <p:cNvSpPr>
            <a:spLocks noGrp="1"/>
          </p:cNvSpPr>
          <p:nvPr>
            <p:ph idx="1"/>
          </p:nvPr>
        </p:nvSpPr>
        <p:spPr>
          <a:ln>
            <a:solidFill>
              <a:srgbClr val="C00000"/>
            </a:solidFill>
          </a:ln>
        </p:spPr>
        <p:txBody>
          <a:bodyPr/>
          <a:lstStyle/>
          <a:p>
            <a:endParaRPr lang="de-CH" dirty="0"/>
          </a:p>
        </p:txBody>
      </p:sp>
      <p:pic>
        <p:nvPicPr>
          <p:cNvPr id="64514" name="Picture 2" descr="http://www.who.int/entity/social_determinants/publications/health-policies-manual/healt-policies-cover.jpg"/>
          <p:cNvPicPr>
            <a:picLocks noChangeAspect="1" noChangeArrowheads="1"/>
          </p:cNvPicPr>
          <p:nvPr/>
        </p:nvPicPr>
        <p:blipFill>
          <a:blip r:embed="rId2" cstate="print"/>
          <a:srcRect/>
          <a:stretch>
            <a:fillRect/>
          </a:stretch>
        </p:blipFill>
        <p:spPr bwMode="auto">
          <a:xfrm>
            <a:off x="3779912" y="2492896"/>
            <a:ext cx="4738548" cy="3057128"/>
          </a:xfrm>
          <a:prstGeom prst="rect">
            <a:avLst/>
          </a:prstGeom>
          <a:noFill/>
        </p:spPr>
      </p:pic>
      <p:pic>
        <p:nvPicPr>
          <p:cNvPr id="64516" name="Picture 4" descr="http://hesp-news.org/wp-content/uploads/2015/01/Pic-002_resize13.png"/>
          <p:cNvPicPr>
            <a:picLocks noChangeAspect="1" noChangeArrowheads="1"/>
          </p:cNvPicPr>
          <p:nvPr/>
        </p:nvPicPr>
        <p:blipFill>
          <a:blip r:embed="rId3" cstate="print"/>
          <a:srcRect/>
          <a:stretch>
            <a:fillRect/>
          </a:stretch>
        </p:blipFill>
        <p:spPr bwMode="auto">
          <a:xfrm>
            <a:off x="1475656" y="2261676"/>
            <a:ext cx="1944216" cy="275608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smtClean="0">
                <a:solidFill>
                  <a:schemeClr val="bg1"/>
                </a:solidFill>
              </a:rPr>
              <a:t>WHO HIAP Training Manual</a:t>
            </a:r>
            <a:endParaRPr lang="de-CH" dirty="0">
              <a:solidFill>
                <a:schemeClr val="bg1"/>
              </a:solidFill>
            </a:endParaRPr>
          </a:p>
        </p:txBody>
      </p:sp>
      <p:sp>
        <p:nvSpPr>
          <p:cNvPr id="3" name="Inhaltsplatzhalter 2"/>
          <p:cNvSpPr>
            <a:spLocks noGrp="1"/>
          </p:cNvSpPr>
          <p:nvPr>
            <p:ph idx="1"/>
          </p:nvPr>
        </p:nvSpPr>
        <p:spPr>
          <a:ln>
            <a:solidFill>
              <a:srgbClr val="C00000"/>
            </a:solidFill>
          </a:ln>
        </p:spPr>
        <p:txBody>
          <a:bodyPr>
            <a:normAutofit fontScale="62500" lnSpcReduction="20000"/>
          </a:bodyPr>
          <a:lstStyle/>
          <a:p>
            <a:endParaRPr lang="de-CH" dirty="0" smtClean="0"/>
          </a:p>
          <a:p>
            <a:pPr marL="514350" indent="-514350">
              <a:buFont typeface="+mj-lt"/>
              <a:buAutoNum type="arabicPeriod"/>
            </a:pPr>
            <a:r>
              <a:rPr lang="de-CH" dirty="0" err="1" smtClean="0">
                <a:latin typeface="Andalus" pitchFamily="18" charset="-78"/>
                <a:cs typeface="Andalus" pitchFamily="18" charset="-78"/>
              </a:rPr>
              <a:t>Introduction</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to</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the</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determinants</a:t>
            </a:r>
            <a:r>
              <a:rPr lang="de-CH" dirty="0" smtClean="0">
                <a:latin typeface="Andalus" pitchFamily="18" charset="-78"/>
                <a:cs typeface="Andalus" pitchFamily="18" charset="-78"/>
              </a:rPr>
              <a:t> of </a:t>
            </a:r>
            <a:r>
              <a:rPr lang="de-CH" dirty="0" err="1" smtClean="0">
                <a:latin typeface="Andalus" pitchFamily="18" charset="-78"/>
                <a:cs typeface="Andalus" pitchFamily="18" charset="-78"/>
              </a:rPr>
              <a:t>health</a:t>
            </a:r>
            <a:endParaRPr lang="de-CH" dirty="0" smtClean="0">
              <a:latin typeface="Andalus" pitchFamily="18" charset="-78"/>
              <a:cs typeface="Andalus" pitchFamily="18" charset="-78"/>
            </a:endParaRPr>
          </a:p>
          <a:p>
            <a:pPr marL="514350" indent="-514350">
              <a:buFont typeface="+mj-lt"/>
              <a:buAutoNum type="arabicPeriod"/>
            </a:pPr>
            <a:r>
              <a:rPr lang="de-CH" dirty="0" smtClean="0">
                <a:latin typeface="Andalus" pitchFamily="18" charset="-78"/>
                <a:cs typeface="Andalus" pitchFamily="18" charset="-78"/>
              </a:rPr>
              <a:t>21st </a:t>
            </a:r>
            <a:r>
              <a:rPr lang="de-CH" dirty="0" err="1" smtClean="0">
                <a:latin typeface="Andalus" pitchFamily="18" charset="-78"/>
                <a:cs typeface="Andalus" pitchFamily="18" charset="-78"/>
              </a:rPr>
              <a:t>century</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health</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dynamics</a:t>
            </a:r>
            <a:r>
              <a:rPr lang="de-CH" dirty="0" smtClean="0">
                <a:latin typeface="Andalus" pitchFamily="18" charset="-78"/>
                <a:cs typeface="Andalus" pitchFamily="18" charset="-78"/>
              </a:rPr>
              <a:t> and </a:t>
            </a:r>
            <a:r>
              <a:rPr lang="de-CH" dirty="0" err="1" smtClean="0">
                <a:latin typeface="Andalus" pitchFamily="18" charset="-78"/>
                <a:cs typeface="Andalus" pitchFamily="18" charset="-78"/>
              </a:rPr>
              <a:t>inequalities</a:t>
            </a:r>
            <a:endParaRPr lang="de-CH" dirty="0" smtClean="0">
              <a:latin typeface="Andalus" pitchFamily="18" charset="-78"/>
              <a:cs typeface="Andalus" pitchFamily="18" charset="-78"/>
            </a:endParaRPr>
          </a:p>
          <a:p>
            <a:pPr marL="514350" indent="-514350">
              <a:buFont typeface="+mj-lt"/>
              <a:buAutoNum type="arabicPeriod"/>
            </a:pPr>
            <a:r>
              <a:rPr lang="de-CH" dirty="0" smtClean="0">
                <a:latin typeface="Andalus" pitchFamily="18" charset="-78"/>
                <a:cs typeface="Andalus" pitchFamily="18" charset="-78"/>
              </a:rPr>
              <a:t>Health in All </a:t>
            </a:r>
            <a:r>
              <a:rPr lang="de-CH" dirty="0" err="1" smtClean="0">
                <a:latin typeface="Andalus" pitchFamily="18" charset="-78"/>
                <a:cs typeface="Andalus" pitchFamily="18" charset="-78"/>
              </a:rPr>
              <a:t>Policies</a:t>
            </a:r>
            <a:endParaRPr lang="de-CH" dirty="0" smtClean="0">
              <a:latin typeface="Andalus" pitchFamily="18" charset="-78"/>
              <a:cs typeface="Andalus" pitchFamily="18" charset="-78"/>
            </a:endParaRPr>
          </a:p>
          <a:p>
            <a:pPr marL="514350" indent="-514350">
              <a:buFont typeface="+mj-lt"/>
              <a:buAutoNum type="arabicPeriod"/>
            </a:pPr>
            <a:r>
              <a:rPr lang="de-CH" dirty="0" smtClean="0">
                <a:latin typeface="Andalus" pitchFamily="18" charset="-78"/>
                <a:cs typeface="Andalus" pitchFamily="18" charset="-78"/>
              </a:rPr>
              <a:t>The </a:t>
            </a:r>
            <a:r>
              <a:rPr lang="de-CH" dirty="0" err="1" smtClean="0">
                <a:latin typeface="Andalus" pitchFamily="18" charset="-78"/>
                <a:cs typeface="Andalus" pitchFamily="18" charset="-78"/>
              </a:rPr>
              <a:t>policy</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making</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process</a:t>
            </a:r>
            <a:endParaRPr lang="de-CH" dirty="0" smtClean="0">
              <a:latin typeface="Andalus" pitchFamily="18" charset="-78"/>
              <a:cs typeface="Andalus" pitchFamily="18" charset="-78"/>
            </a:endParaRPr>
          </a:p>
          <a:p>
            <a:pPr marL="514350" indent="-514350">
              <a:buFont typeface="+mj-lt"/>
              <a:buAutoNum type="arabicPeriod"/>
            </a:pPr>
            <a:r>
              <a:rPr lang="de-CH" dirty="0" err="1" smtClean="0">
                <a:latin typeface="Andalus" pitchFamily="18" charset="-78"/>
                <a:cs typeface="Andalus" pitchFamily="18" charset="-78"/>
              </a:rPr>
              <a:t>Role</a:t>
            </a:r>
            <a:r>
              <a:rPr lang="de-CH" dirty="0" smtClean="0">
                <a:latin typeface="Andalus" pitchFamily="18" charset="-78"/>
                <a:cs typeface="Andalus" pitchFamily="18" charset="-78"/>
              </a:rPr>
              <a:t> of </a:t>
            </a:r>
            <a:r>
              <a:rPr lang="de-CH" dirty="0" err="1" smtClean="0">
                <a:latin typeface="Andalus" pitchFamily="18" charset="-78"/>
                <a:cs typeface="Andalus" pitchFamily="18" charset="-78"/>
              </a:rPr>
              <a:t>government</a:t>
            </a:r>
            <a:r>
              <a:rPr lang="de-CH" dirty="0" smtClean="0">
                <a:latin typeface="Andalus" pitchFamily="18" charset="-78"/>
                <a:cs typeface="Andalus" pitchFamily="18" charset="-78"/>
              </a:rPr>
              <a:t> in HIAP/</a:t>
            </a:r>
            <a:r>
              <a:rPr lang="de-CH" dirty="0" err="1" smtClean="0">
                <a:latin typeface="Andalus" pitchFamily="18" charset="-78"/>
                <a:cs typeface="Andalus" pitchFamily="18" charset="-78"/>
              </a:rPr>
              <a:t>Whole</a:t>
            </a:r>
            <a:r>
              <a:rPr lang="de-CH" dirty="0" smtClean="0">
                <a:latin typeface="Andalus" pitchFamily="18" charset="-78"/>
                <a:cs typeface="Andalus" pitchFamily="18" charset="-78"/>
              </a:rPr>
              <a:t> of </a:t>
            </a:r>
            <a:r>
              <a:rPr lang="de-CH" dirty="0" err="1" smtClean="0">
                <a:latin typeface="Andalus" pitchFamily="18" charset="-78"/>
                <a:cs typeface="Andalus" pitchFamily="18" charset="-78"/>
              </a:rPr>
              <a:t>government</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approches</a:t>
            </a:r>
            <a:endParaRPr lang="de-CH" dirty="0" smtClean="0">
              <a:latin typeface="Andalus" pitchFamily="18" charset="-78"/>
              <a:cs typeface="Andalus" pitchFamily="18" charset="-78"/>
            </a:endParaRPr>
          </a:p>
          <a:p>
            <a:pPr marL="514350" indent="-514350">
              <a:buFont typeface="+mj-lt"/>
              <a:buAutoNum type="arabicPeriod"/>
            </a:pPr>
            <a:r>
              <a:rPr lang="de-CH" dirty="0" err="1" smtClean="0">
                <a:latin typeface="Andalus" pitchFamily="18" charset="-78"/>
                <a:cs typeface="Andalus" pitchFamily="18" charset="-78"/>
              </a:rPr>
              <a:t>Preparing</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policy</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briefs</a:t>
            </a:r>
            <a:endParaRPr lang="de-CH" dirty="0" smtClean="0">
              <a:latin typeface="Andalus" pitchFamily="18" charset="-78"/>
              <a:cs typeface="Andalus" pitchFamily="18" charset="-78"/>
            </a:endParaRPr>
          </a:p>
          <a:p>
            <a:pPr marL="514350" indent="-514350">
              <a:buFont typeface="+mj-lt"/>
              <a:buAutoNum type="arabicPeriod"/>
            </a:pPr>
            <a:r>
              <a:rPr lang="de-CH" dirty="0" err="1" smtClean="0">
                <a:latin typeface="Andalus" pitchFamily="18" charset="-78"/>
                <a:cs typeface="Andalus" pitchFamily="18" charset="-78"/>
              </a:rPr>
              <a:t>Role</a:t>
            </a:r>
            <a:r>
              <a:rPr lang="de-CH" dirty="0" smtClean="0">
                <a:latin typeface="Andalus" pitchFamily="18" charset="-78"/>
                <a:cs typeface="Andalus" pitchFamily="18" charset="-78"/>
              </a:rPr>
              <a:t> on  non-</a:t>
            </a:r>
            <a:r>
              <a:rPr lang="de-CH" dirty="0" err="1" smtClean="0">
                <a:latin typeface="Andalus" pitchFamily="18" charset="-78"/>
                <a:cs typeface="Andalus" pitchFamily="18" charset="-78"/>
              </a:rPr>
              <a:t>governmental</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stakeholders</a:t>
            </a:r>
            <a:r>
              <a:rPr lang="de-CH" dirty="0" smtClean="0">
                <a:latin typeface="Andalus" pitchFamily="18" charset="-78"/>
                <a:cs typeface="Andalus" pitchFamily="18" charset="-78"/>
              </a:rPr>
              <a:t> in HIAP/</a:t>
            </a:r>
            <a:r>
              <a:rPr lang="de-CH" dirty="0" err="1" smtClean="0">
                <a:latin typeface="Andalus" pitchFamily="18" charset="-78"/>
                <a:cs typeface="Andalus" pitchFamily="18" charset="-78"/>
              </a:rPr>
              <a:t>Whole</a:t>
            </a:r>
            <a:r>
              <a:rPr lang="de-CH" dirty="0" smtClean="0">
                <a:latin typeface="Andalus" pitchFamily="18" charset="-78"/>
                <a:cs typeface="Andalus" pitchFamily="18" charset="-78"/>
              </a:rPr>
              <a:t> of </a:t>
            </a:r>
            <a:r>
              <a:rPr lang="de-CH" dirty="0" err="1" smtClean="0">
                <a:latin typeface="Andalus" pitchFamily="18" charset="-78"/>
                <a:cs typeface="Andalus" pitchFamily="18" charset="-78"/>
              </a:rPr>
              <a:t>society</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approaches</a:t>
            </a:r>
            <a:endParaRPr lang="de-CH" dirty="0" smtClean="0">
              <a:latin typeface="Andalus" pitchFamily="18" charset="-78"/>
              <a:cs typeface="Andalus" pitchFamily="18" charset="-78"/>
            </a:endParaRPr>
          </a:p>
          <a:p>
            <a:pPr marL="514350" indent="-514350">
              <a:buFont typeface="+mj-lt"/>
              <a:buAutoNum type="arabicPeriod"/>
            </a:pPr>
            <a:r>
              <a:rPr lang="de-CH" dirty="0" err="1" smtClean="0">
                <a:latin typeface="Andalus" pitchFamily="18" charset="-78"/>
                <a:cs typeface="Andalus" pitchFamily="18" charset="-78"/>
              </a:rPr>
              <a:t>Negotiating</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for</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health</a:t>
            </a:r>
            <a:endParaRPr lang="de-CH" dirty="0" smtClean="0">
              <a:latin typeface="Andalus" pitchFamily="18" charset="-78"/>
              <a:cs typeface="Andalus" pitchFamily="18" charset="-78"/>
            </a:endParaRPr>
          </a:p>
          <a:p>
            <a:pPr marL="514350" indent="-514350">
              <a:buFont typeface="+mj-lt"/>
              <a:buAutoNum type="arabicPeriod"/>
            </a:pPr>
            <a:r>
              <a:rPr lang="de-CH" dirty="0" smtClean="0">
                <a:latin typeface="Andalus" pitchFamily="18" charset="-78"/>
                <a:cs typeface="Andalus" pitchFamily="18" charset="-78"/>
              </a:rPr>
              <a:t>HIAP </a:t>
            </a:r>
            <a:r>
              <a:rPr lang="de-CH" dirty="0" err="1" smtClean="0">
                <a:latin typeface="Andalus" pitchFamily="18" charset="-78"/>
                <a:cs typeface="Andalus" pitchFamily="18" charset="-78"/>
              </a:rPr>
              <a:t>Implementation</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at</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local</a:t>
            </a:r>
            <a:r>
              <a:rPr lang="de-CH" dirty="0" smtClean="0">
                <a:latin typeface="Andalus" pitchFamily="18" charset="-78"/>
                <a:cs typeface="Andalus" pitchFamily="18" charset="-78"/>
              </a:rPr>
              <a:t>, regional and global </a:t>
            </a:r>
            <a:r>
              <a:rPr lang="de-CH" dirty="0" err="1" smtClean="0">
                <a:latin typeface="Andalus" pitchFamily="18" charset="-78"/>
                <a:cs typeface="Andalus" pitchFamily="18" charset="-78"/>
              </a:rPr>
              <a:t>levels</a:t>
            </a:r>
            <a:endParaRPr lang="de-CH" dirty="0" smtClean="0">
              <a:latin typeface="Andalus" pitchFamily="18" charset="-78"/>
              <a:cs typeface="Andalus" pitchFamily="18" charset="-78"/>
            </a:endParaRPr>
          </a:p>
          <a:p>
            <a:pPr marL="514350" indent="-514350">
              <a:buFont typeface="+mj-lt"/>
              <a:buAutoNum type="arabicPeriod"/>
            </a:pPr>
            <a:r>
              <a:rPr lang="de-CH" dirty="0" err="1" smtClean="0">
                <a:latin typeface="Andalus" pitchFamily="18" charset="-78"/>
                <a:cs typeface="Andalus" pitchFamily="18" charset="-78"/>
              </a:rPr>
              <a:t>Measuring</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progress</a:t>
            </a:r>
            <a:r>
              <a:rPr lang="de-CH" dirty="0" smtClean="0">
                <a:latin typeface="Andalus" pitchFamily="18" charset="-78"/>
                <a:cs typeface="Andalus" pitchFamily="18" charset="-78"/>
              </a:rPr>
              <a:t> in </a:t>
            </a:r>
            <a:r>
              <a:rPr lang="de-CH" dirty="0" err="1" smtClean="0">
                <a:latin typeface="Andalus" pitchFamily="18" charset="-78"/>
                <a:cs typeface="Andalus" pitchFamily="18" charset="-78"/>
              </a:rPr>
              <a:t>health</a:t>
            </a:r>
            <a:endParaRPr lang="de-CH" dirty="0" smtClean="0">
              <a:latin typeface="Andalus" pitchFamily="18" charset="-78"/>
              <a:cs typeface="Andalus" pitchFamily="18" charset="-78"/>
            </a:endParaRPr>
          </a:p>
          <a:p>
            <a:pPr marL="514350" indent="-514350">
              <a:buFont typeface="+mj-lt"/>
              <a:buAutoNum type="arabicPeriod"/>
            </a:pPr>
            <a:r>
              <a:rPr lang="de-CH" dirty="0" smtClean="0">
                <a:latin typeface="Andalus" pitchFamily="18" charset="-78"/>
                <a:cs typeface="Andalus" pitchFamily="18" charset="-78"/>
              </a:rPr>
              <a:t>The </a:t>
            </a:r>
            <a:r>
              <a:rPr lang="de-CH" dirty="0" err="1" smtClean="0">
                <a:latin typeface="Andalus" pitchFamily="18" charset="-78"/>
                <a:cs typeface="Andalus" pitchFamily="18" charset="-78"/>
              </a:rPr>
              <a:t>Leadership</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role</a:t>
            </a:r>
            <a:r>
              <a:rPr lang="de-CH" dirty="0" smtClean="0">
                <a:latin typeface="Andalus" pitchFamily="18" charset="-78"/>
                <a:cs typeface="Andalus" pitchFamily="18" charset="-78"/>
              </a:rPr>
              <a:t> of </a:t>
            </a:r>
            <a:r>
              <a:rPr lang="de-CH" dirty="0" err="1" smtClean="0">
                <a:latin typeface="Andalus" pitchFamily="18" charset="-78"/>
                <a:cs typeface="Andalus" pitchFamily="18" charset="-78"/>
              </a:rPr>
              <a:t>the</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health</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sector</a:t>
            </a:r>
            <a:r>
              <a:rPr lang="de-CH" dirty="0" smtClean="0">
                <a:latin typeface="Andalus" pitchFamily="18" charset="-78"/>
                <a:cs typeface="Andalus" pitchFamily="18" charset="-78"/>
              </a:rPr>
              <a:t> in HIAP</a:t>
            </a:r>
          </a:p>
          <a:p>
            <a:pPr marL="514350" indent="-514350">
              <a:buFont typeface="+mj-lt"/>
              <a:buAutoNum type="arabicPeriod"/>
            </a:pPr>
            <a:r>
              <a:rPr lang="de-CH" dirty="0" err="1" smtClean="0">
                <a:latin typeface="Andalus" pitchFamily="18" charset="-78"/>
                <a:cs typeface="Andalus" pitchFamily="18" charset="-78"/>
              </a:rPr>
              <a:t>Round</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up</a:t>
            </a:r>
            <a:endParaRPr lang="de-CH" dirty="0" smtClean="0">
              <a:latin typeface="Andalus" pitchFamily="18" charset="-78"/>
              <a:cs typeface="Andalus" pitchFamily="18" charset="-78"/>
            </a:endParaRPr>
          </a:p>
          <a:p>
            <a:endParaRPr lang="de-CH" dirty="0" smtClean="0"/>
          </a:p>
          <a:p>
            <a:endParaRPr lang="de-CH" dirty="0" smtClean="0"/>
          </a:p>
          <a:p>
            <a:endParaRPr lang="de-CH" dirty="0" smtClean="0"/>
          </a:p>
          <a:p>
            <a:endParaRPr lang="de-CH" dirty="0"/>
          </a:p>
        </p:txBody>
      </p:sp>
      <p:pic>
        <p:nvPicPr>
          <p:cNvPr id="5" name="Picture 2" descr="http://www.who.int/entity/social_determinants/publications/health-policies-manual/healt-policies-cover.jpg"/>
          <p:cNvPicPr>
            <a:picLocks noChangeAspect="1" noChangeArrowheads="1"/>
          </p:cNvPicPr>
          <p:nvPr/>
        </p:nvPicPr>
        <p:blipFill>
          <a:blip r:embed="rId2" cstate="print"/>
          <a:srcRect/>
          <a:stretch>
            <a:fillRect/>
          </a:stretch>
        </p:blipFill>
        <p:spPr bwMode="auto">
          <a:xfrm>
            <a:off x="6804248" y="1844824"/>
            <a:ext cx="1501789" cy="9688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normAutofit fontScale="90000"/>
          </a:bodyPr>
          <a:lstStyle/>
          <a:p>
            <a:r>
              <a:rPr lang="de-CH" dirty="0" smtClean="0">
                <a:solidFill>
                  <a:schemeClr val="bg1"/>
                </a:solidFill>
              </a:rPr>
              <a:t>Central principles: reflective in policy-processes</a:t>
            </a:r>
            <a:endParaRPr lang="de-CH" dirty="0">
              <a:solidFill>
                <a:schemeClr val="bg1"/>
              </a:solidFill>
            </a:endParaRPr>
          </a:p>
        </p:txBody>
      </p:sp>
      <p:sp>
        <p:nvSpPr>
          <p:cNvPr id="3" name="Inhaltsplatzhalter 2"/>
          <p:cNvSpPr>
            <a:spLocks noGrp="1"/>
          </p:cNvSpPr>
          <p:nvPr>
            <p:ph idx="1"/>
          </p:nvPr>
        </p:nvSpPr>
        <p:spPr>
          <a:solidFill>
            <a:schemeClr val="bg1"/>
          </a:solidFill>
          <a:ln>
            <a:solidFill>
              <a:srgbClr val="C00000"/>
            </a:solidFill>
          </a:ln>
        </p:spPr>
        <p:txBody>
          <a:bodyPr>
            <a:normAutofit lnSpcReduction="10000"/>
          </a:bodyPr>
          <a:lstStyle/>
          <a:p>
            <a:endParaRPr lang="en-US" dirty="0" smtClean="0"/>
          </a:p>
          <a:p>
            <a:r>
              <a:rPr lang="en-US" dirty="0" smtClean="0">
                <a:latin typeface="Andalus" pitchFamily="18" charset="-78"/>
                <a:cs typeface="Andalus" pitchFamily="18" charset="-78"/>
              </a:rPr>
              <a:t>Wicked problems are socially defined - so </a:t>
            </a:r>
            <a:r>
              <a:rPr lang="en-US" b="1" dirty="0" smtClean="0">
                <a:latin typeface="Andalus" pitchFamily="18" charset="-78"/>
                <a:cs typeface="Andalus" pitchFamily="18" charset="-78"/>
              </a:rPr>
              <a:t>getting the “whole system in the room” </a:t>
            </a:r>
            <a:r>
              <a:rPr lang="en-US" dirty="0" smtClean="0">
                <a:latin typeface="Andalus" pitchFamily="18" charset="-78"/>
                <a:cs typeface="Andalus" pitchFamily="18" charset="-78"/>
              </a:rPr>
              <a:t>to enable people to learn from one another is both useful and necessary. </a:t>
            </a:r>
          </a:p>
          <a:p>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Social learning is more likely to be successful if it evolves as stakeholders meet, interact, and inform one another’s actions.</a:t>
            </a:r>
            <a:endParaRPr lang="de-CH" dirty="0">
              <a:latin typeface="Andalus" pitchFamily="18" charset="-78"/>
              <a:cs typeface="Andalus" pitchFamily="18" charset="-78"/>
            </a:endParaRPr>
          </a:p>
        </p:txBody>
      </p:sp>
    </p:spTree>
    <p:extLst>
      <p:ext uri="{BB962C8B-B14F-4D97-AF65-F5344CB8AC3E}">
        <p14:creationId xmlns:p14="http://schemas.microsoft.com/office/powerpoint/2010/main" val="4164168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smtClean="0">
                <a:solidFill>
                  <a:schemeClr val="bg1"/>
                </a:solidFill>
              </a:rPr>
              <a:t>AUDIENCE - FACULTY</a:t>
            </a:r>
            <a:endParaRPr lang="de-CH" dirty="0">
              <a:solidFill>
                <a:schemeClr val="bg1"/>
              </a:solidFill>
            </a:endParaRPr>
          </a:p>
        </p:txBody>
      </p:sp>
      <p:sp>
        <p:nvSpPr>
          <p:cNvPr id="3" name="Inhaltsplatzhalter 2"/>
          <p:cNvSpPr>
            <a:spLocks noGrp="1"/>
          </p:cNvSpPr>
          <p:nvPr>
            <p:ph idx="1"/>
          </p:nvPr>
        </p:nvSpPr>
        <p:spPr/>
        <p:txBody>
          <a:bodyPr/>
          <a:lstStyle/>
          <a:p>
            <a:r>
              <a:rPr lang="de-CH" dirty="0" smtClean="0">
                <a:latin typeface="Andalus" pitchFamily="18" charset="-78"/>
                <a:cs typeface="Andalus" pitchFamily="18" charset="-78"/>
              </a:rPr>
              <a:t>A </a:t>
            </a:r>
            <a:r>
              <a:rPr lang="de-CH" dirty="0" err="1" smtClean="0">
                <a:latin typeface="Andalus" pitchFamily="18" charset="-78"/>
                <a:cs typeface="Andalus" pitchFamily="18" charset="-78"/>
              </a:rPr>
              <a:t>manual</a:t>
            </a:r>
            <a:r>
              <a:rPr lang="de-CH" dirty="0" smtClean="0">
                <a:latin typeface="Andalus" pitchFamily="18" charset="-78"/>
                <a:cs typeface="Andalus" pitchFamily="18" charset="-78"/>
              </a:rPr>
              <a:t> for </a:t>
            </a:r>
            <a:r>
              <a:rPr lang="de-CH" dirty="0" err="1" smtClean="0">
                <a:latin typeface="Andalus" pitchFamily="18" charset="-78"/>
                <a:cs typeface="Andalus" pitchFamily="18" charset="-78"/>
              </a:rPr>
              <a:t>trainers</a:t>
            </a:r>
            <a:r>
              <a:rPr lang="de-CH" dirty="0" smtClean="0">
                <a:latin typeface="Andalus" pitchFamily="18" charset="-78"/>
                <a:cs typeface="Andalus" pitchFamily="18" charset="-78"/>
              </a:rPr>
              <a:t> in </a:t>
            </a:r>
            <a:r>
              <a:rPr lang="de-CH" dirty="0" err="1" smtClean="0">
                <a:latin typeface="Andalus" pitchFamily="18" charset="-78"/>
                <a:cs typeface="Andalus" pitchFamily="18" charset="-78"/>
              </a:rPr>
              <a:t>organisations</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academic</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institutions</a:t>
            </a:r>
            <a:r>
              <a:rPr lang="de-CH" dirty="0" smtClean="0">
                <a:latin typeface="Andalus" pitchFamily="18" charset="-78"/>
                <a:cs typeface="Andalus" pitchFamily="18" charset="-78"/>
              </a:rPr>
              <a:t>, NGOs, IGOs…..</a:t>
            </a:r>
          </a:p>
          <a:p>
            <a:r>
              <a:rPr lang="de-CH" dirty="0" err="1" smtClean="0">
                <a:latin typeface="Andalus" pitchFamily="18" charset="-78"/>
                <a:cs typeface="Andalus" pitchFamily="18" charset="-78"/>
              </a:rPr>
              <a:t>To</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be</a:t>
            </a:r>
            <a:r>
              <a:rPr lang="de-CH" dirty="0" smtClean="0">
                <a:latin typeface="Andalus" pitchFamily="18" charset="-78"/>
                <a:cs typeface="Andalus" pitchFamily="18" charset="-78"/>
              </a:rPr>
              <a:t> </a:t>
            </a:r>
            <a:r>
              <a:rPr lang="de-CH" b="1" dirty="0" smtClean="0">
                <a:solidFill>
                  <a:srgbClr val="C00000"/>
                </a:solidFill>
                <a:latin typeface="Andalus" pitchFamily="18" charset="-78"/>
                <a:cs typeface="Andalus" pitchFamily="18" charset="-78"/>
              </a:rPr>
              <a:t>ADAPTED </a:t>
            </a:r>
            <a:r>
              <a:rPr lang="de-CH" b="1" dirty="0" err="1" smtClean="0">
                <a:solidFill>
                  <a:srgbClr val="C00000"/>
                </a:solidFill>
                <a:latin typeface="Andalus" pitchFamily="18" charset="-78"/>
                <a:cs typeface="Andalus" pitchFamily="18" charset="-78"/>
              </a:rPr>
              <a:t>to</a:t>
            </a:r>
            <a:r>
              <a:rPr lang="de-CH" b="1" dirty="0" smtClean="0">
                <a:solidFill>
                  <a:srgbClr val="C00000"/>
                </a:solidFill>
                <a:latin typeface="Andalus" pitchFamily="18" charset="-78"/>
                <a:cs typeface="Andalus" pitchFamily="18" charset="-78"/>
              </a:rPr>
              <a:t> </a:t>
            </a:r>
            <a:r>
              <a:rPr lang="de-CH" b="1" dirty="0" err="1" smtClean="0">
                <a:solidFill>
                  <a:srgbClr val="C00000"/>
                </a:solidFill>
                <a:latin typeface="Andalus" pitchFamily="18" charset="-78"/>
                <a:cs typeface="Andalus" pitchFamily="18" charset="-78"/>
              </a:rPr>
              <a:t>context</a:t>
            </a:r>
            <a:r>
              <a:rPr lang="de-CH" b="1" dirty="0" smtClean="0">
                <a:solidFill>
                  <a:srgbClr val="C00000"/>
                </a:solidFill>
                <a:latin typeface="Andalus" pitchFamily="18" charset="-78"/>
                <a:cs typeface="Andalus" pitchFamily="18" charset="-78"/>
              </a:rPr>
              <a:t> and </a:t>
            </a:r>
            <a:r>
              <a:rPr lang="de-CH" b="1" dirty="0" err="1" smtClean="0">
                <a:solidFill>
                  <a:srgbClr val="C00000"/>
                </a:solidFill>
                <a:latin typeface="Andalus" pitchFamily="18" charset="-78"/>
                <a:cs typeface="Andalus" pitchFamily="18" charset="-78"/>
              </a:rPr>
              <a:t>participants</a:t>
            </a:r>
            <a:endParaRPr lang="de-CH" b="1" dirty="0">
              <a:solidFill>
                <a:srgbClr val="C00000"/>
              </a:solidFill>
              <a:latin typeface="Andalus" pitchFamily="18" charset="-78"/>
              <a:cs typeface="Andalus" pitchFamily="18" charset="-78"/>
            </a:endParaRPr>
          </a:p>
        </p:txBody>
      </p:sp>
      <p:pic>
        <p:nvPicPr>
          <p:cNvPr id="65538" name="Picture 2" descr="http://www.interdoc2014.it/wp-content/themes/eventor/style/img/Logo3Inter.jpg"/>
          <p:cNvPicPr>
            <a:picLocks noChangeAspect="1" noChangeArrowheads="1"/>
          </p:cNvPicPr>
          <p:nvPr/>
        </p:nvPicPr>
        <p:blipFill>
          <a:blip r:embed="rId2" cstate="print"/>
          <a:srcRect/>
          <a:stretch>
            <a:fillRect/>
          </a:stretch>
        </p:blipFill>
        <p:spPr bwMode="auto">
          <a:xfrm>
            <a:off x="899592" y="3861048"/>
            <a:ext cx="2524125" cy="1895476"/>
          </a:xfrm>
          <a:prstGeom prst="rect">
            <a:avLst/>
          </a:prstGeom>
          <a:noFill/>
        </p:spPr>
      </p:pic>
      <p:pic>
        <p:nvPicPr>
          <p:cNvPr id="65540" name="Picture 4" descr="http://blogs.kqed.org/mindshift/files/2013/01/gear-brains.jpg"/>
          <p:cNvPicPr>
            <a:picLocks noChangeAspect="1" noChangeArrowheads="1"/>
          </p:cNvPicPr>
          <p:nvPr/>
        </p:nvPicPr>
        <p:blipFill>
          <a:blip r:embed="rId3" cstate="print"/>
          <a:srcRect/>
          <a:stretch>
            <a:fillRect/>
          </a:stretch>
        </p:blipFill>
        <p:spPr bwMode="auto">
          <a:xfrm>
            <a:off x="4283968" y="3356992"/>
            <a:ext cx="3960440" cy="2409370"/>
          </a:xfrm>
          <a:prstGeom prst="rect">
            <a:avLst/>
          </a:prstGeom>
          <a:noFill/>
        </p:spPr>
      </p:pic>
    </p:spTree>
    <p:extLst>
      <p:ext uri="{BB962C8B-B14F-4D97-AF65-F5344CB8AC3E}">
        <p14:creationId xmlns:p14="http://schemas.microsoft.com/office/powerpoint/2010/main" val="108444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b="1" dirty="0" smtClean="0">
                <a:solidFill>
                  <a:schemeClr val="bg1"/>
                </a:solidFill>
              </a:rPr>
              <a:t>FOCUS: </a:t>
            </a:r>
            <a:r>
              <a:rPr lang="de-CH" b="1" dirty="0" err="1" smtClean="0">
                <a:solidFill>
                  <a:schemeClr val="bg1"/>
                </a:solidFill>
              </a:rPr>
              <a:t>Participants</a:t>
            </a:r>
            <a:endParaRPr lang="de-CH" b="1" dirty="0">
              <a:solidFill>
                <a:schemeClr val="bg1"/>
              </a:solidFill>
            </a:endParaRPr>
          </a:p>
        </p:txBody>
      </p:sp>
      <p:sp>
        <p:nvSpPr>
          <p:cNvPr id="3" name="Inhaltsplatzhalter 2"/>
          <p:cNvSpPr>
            <a:spLocks noGrp="1"/>
          </p:cNvSpPr>
          <p:nvPr>
            <p:ph idx="1"/>
          </p:nvPr>
        </p:nvSpPr>
        <p:spPr/>
        <p:txBody>
          <a:bodyPr/>
          <a:lstStyle/>
          <a:p>
            <a:r>
              <a:rPr lang="de-CH" dirty="0" smtClean="0">
                <a:latin typeface="Andalus" pitchFamily="18" charset="-78"/>
                <a:cs typeface="Andalus" pitchFamily="18" charset="-78"/>
              </a:rPr>
              <a:t>Educational </a:t>
            </a:r>
            <a:r>
              <a:rPr lang="de-CH" dirty="0" err="1" smtClean="0">
                <a:latin typeface="Andalus" pitchFamily="18" charset="-78"/>
                <a:cs typeface="Andalus" pitchFamily="18" charset="-78"/>
              </a:rPr>
              <a:t>approach</a:t>
            </a:r>
            <a:r>
              <a:rPr lang="de-CH" dirty="0" smtClean="0">
                <a:latin typeface="Andalus" pitchFamily="18" charset="-78"/>
                <a:cs typeface="Andalus" pitchFamily="18" charset="-78"/>
              </a:rPr>
              <a:t>: </a:t>
            </a:r>
            <a:r>
              <a:rPr lang="de-CH" b="1" dirty="0" err="1" smtClean="0">
                <a:solidFill>
                  <a:srgbClr val="C00000"/>
                </a:solidFill>
                <a:latin typeface="Andalus" pitchFamily="18" charset="-78"/>
                <a:cs typeface="Andalus" pitchFamily="18" charset="-78"/>
              </a:rPr>
              <a:t>highly</a:t>
            </a:r>
            <a:r>
              <a:rPr lang="de-CH" b="1" dirty="0" smtClean="0">
                <a:solidFill>
                  <a:srgbClr val="C00000"/>
                </a:solidFill>
                <a:latin typeface="Andalus" pitchFamily="18" charset="-78"/>
                <a:cs typeface="Andalus" pitchFamily="18" charset="-78"/>
              </a:rPr>
              <a:t> </a:t>
            </a:r>
            <a:r>
              <a:rPr lang="de-CH" b="1" dirty="0" err="1" smtClean="0">
                <a:solidFill>
                  <a:srgbClr val="C00000"/>
                </a:solidFill>
                <a:latin typeface="Andalus" pitchFamily="18" charset="-78"/>
                <a:cs typeface="Andalus" pitchFamily="18" charset="-78"/>
              </a:rPr>
              <a:t>participatory</a:t>
            </a:r>
            <a:endParaRPr lang="de-CH" b="1" dirty="0" smtClean="0">
              <a:solidFill>
                <a:srgbClr val="C00000"/>
              </a:solidFill>
              <a:latin typeface="Andalus" pitchFamily="18" charset="-78"/>
              <a:cs typeface="Andalus" pitchFamily="18" charset="-78"/>
            </a:endParaRPr>
          </a:p>
          <a:p>
            <a:r>
              <a:rPr lang="de-CH" b="1" dirty="0" err="1" smtClean="0">
                <a:solidFill>
                  <a:srgbClr val="C00000"/>
                </a:solidFill>
                <a:latin typeface="Andalus" pitchFamily="18" charset="-78"/>
                <a:cs typeface="Andalus" pitchFamily="18" charset="-78"/>
              </a:rPr>
              <a:t>Learn</a:t>
            </a:r>
            <a:r>
              <a:rPr lang="de-CH" b="1" dirty="0" smtClean="0">
                <a:solidFill>
                  <a:srgbClr val="C00000"/>
                </a:solidFill>
                <a:latin typeface="Andalus" pitchFamily="18" charset="-78"/>
                <a:cs typeface="Andalus" pitchFamily="18" charset="-78"/>
              </a:rPr>
              <a:t> </a:t>
            </a:r>
            <a:r>
              <a:rPr lang="de-CH" b="1" dirty="0" err="1" smtClean="0">
                <a:solidFill>
                  <a:srgbClr val="C00000"/>
                </a:solidFill>
                <a:latin typeface="Andalus" pitchFamily="18" charset="-78"/>
                <a:cs typeface="Andalus" pitchFamily="18" charset="-78"/>
              </a:rPr>
              <a:t>skills</a:t>
            </a:r>
            <a:r>
              <a:rPr lang="de-CH" b="1" dirty="0" smtClean="0">
                <a:solidFill>
                  <a:srgbClr val="C00000"/>
                </a:solidFill>
                <a:latin typeface="Andalus" pitchFamily="18" charset="-78"/>
                <a:cs typeface="Andalus" pitchFamily="18" charset="-78"/>
              </a:rPr>
              <a:t> </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conduct</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stakeholder</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analysis</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prepare</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policy</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briefs</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role</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play</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situations</a:t>
            </a:r>
            <a:r>
              <a:rPr lang="de-CH" dirty="0" smtClean="0">
                <a:latin typeface="Andalus" pitchFamily="18" charset="-78"/>
                <a:cs typeface="Andalus" pitchFamily="18" charset="-78"/>
              </a:rPr>
              <a:t> and </a:t>
            </a:r>
            <a:r>
              <a:rPr lang="de-CH" dirty="0" err="1" smtClean="0">
                <a:latin typeface="Andalus" pitchFamily="18" charset="-78"/>
                <a:cs typeface="Andalus" pitchFamily="18" charset="-78"/>
              </a:rPr>
              <a:t>carry</a:t>
            </a:r>
            <a:r>
              <a:rPr lang="de-CH" dirty="0" smtClean="0">
                <a:latin typeface="Andalus" pitchFamily="18" charset="-78"/>
                <a:cs typeface="Andalus" pitchFamily="18" charset="-78"/>
              </a:rPr>
              <a:t> out </a:t>
            </a:r>
            <a:r>
              <a:rPr lang="de-CH" dirty="0" err="1" smtClean="0">
                <a:latin typeface="Andalus" pitchFamily="18" charset="-78"/>
                <a:cs typeface="Andalus" pitchFamily="18" charset="-78"/>
              </a:rPr>
              <a:t>negotiations</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prepare</a:t>
            </a:r>
            <a:r>
              <a:rPr lang="de-CH" dirty="0" smtClean="0">
                <a:latin typeface="Andalus" pitchFamily="18" charset="-78"/>
                <a:cs typeface="Andalus" pitchFamily="18" charset="-78"/>
              </a:rPr>
              <a:t> a </a:t>
            </a:r>
            <a:r>
              <a:rPr lang="de-CH" dirty="0" err="1" smtClean="0">
                <a:latin typeface="Andalus" pitchFamily="18" charset="-78"/>
                <a:cs typeface="Andalus" pitchFamily="18" charset="-78"/>
              </a:rPr>
              <a:t>health</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impact</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assessment</a:t>
            </a:r>
            <a:endParaRPr lang="de-CH" dirty="0">
              <a:latin typeface="Andalus" pitchFamily="18" charset="-78"/>
              <a:cs typeface="Andalus" pitchFamily="18" charset="-78"/>
            </a:endParaRPr>
          </a:p>
        </p:txBody>
      </p:sp>
      <p:pic>
        <p:nvPicPr>
          <p:cNvPr id="5" name="Picture 2" descr="http://www.interdoc2014.it/wp-content/themes/eventor/style/img/Logo3Inter.jpg"/>
          <p:cNvPicPr>
            <a:picLocks noChangeAspect="1" noChangeArrowheads="1"/>
          </p:cNvPicPr>
          <p:nvPr/>
        </p:nvPicPr>
        <p:blipFill>
          <a:blip r:embed="rId2" cstate="print"/>
          <a:srcRect/>
          <a:stretch>
            <a:fillRect/>
          </a:stretch>
        </p:blipFill>
        <p:spPr bwMode="auto">
          <a:xfrm>
            <a:off x="971600" y="4365104"/>
            <a:ext cx="2140565" cy="1607444"/>
          </a:xfrm>
          <a:prstGeom prst="rect">
            <a:avLst/>
          </a:prstGeom>
          <a:noFill/>
        </p:spPr>
      </p:pic>
      <p:pic>
        <p:nvPicPr>
          <p:cNvPr id="6" name="Picture 4" descr="http://blogs.kqed.org/mindshift/files/2013/01/gear-brains.jpg"/>
          <p:cNvPicPr>
            <a:picLocks noChangeAspect="1" noChangeArrowheads="1"/>
          </p:cNvPicPr>
          <p:nvPr/>
        </p:nvPicPr>
        <p:blipFill>
          <a:blip r:embed="rId3" cstate="print"/>
          <a:srcRect/>
          <a:stretch>
            <a:fillRect/>
          </a:stretch>
        </p:blipFill>
        <p:spPr bwMode="auto">
          <a:xfrm>
            <a:off x="4499992" y="3861048"/>
            <a:ext cx="3168352" cy="1927495"/>
          </a:xfrm>
          <a:prstGeom prst="rect">
            <a:avLst/>
          </a:prstGeom>
          <a:noFill/>
        </p:spPr>
      </p:pic>
    </p:spTree>
    <p:extLst>
      <p:ext uri="{BB962C8B-B14F-4D97-AF65-F5344CB8AC3E}">
        <p14:creationId xmlns:p14="http://schemas.microsoft.com/office/powerpoint/2010/main" val="379659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b="1" dirty="0" smtClean="0">
                <a:solidFill>
                  <a:schemeClr val="bg1"/>
                </a:solidFill>
              </a:rPr>
              <a:t>Module organization, Appendices</a:t>
            </a:r>
            <a:endParaRPr lang="de-CH" b="1" dirty="0">
              <a:solidFill>
                <a:schemeClr val="bg1"/>
              </a:solidFill>
            </a:endParaRPr>
          </a:p>
        </p:txBody>
      </p:sp>
      <p:sp>
        <p:nvSpPr>
          <p:cNvPr id="3" name="Inhaltsplatzhalter 2"/>
          <p:cNvSpPr>
            <a:spLocks noGrp="1"/>
          </p:cNvSpPr>
          <p:nvPr>
            <p:ph idx="1"/>
          </p:nvPr>
        </p:nvSpPr>
        <p:spPr/>
        <p:txBody>
          <a:bodyPr>
            <a:normAutofit lnSpcReduction="10000"/>
          </a:bodyPr>
          <a:lstStyle/>
          <a:p>
            <a:r>
              <a:rPr lang="de-CH" dirty="0" err="1" smtClean="0">
                <a:latin typeface="Andalus" pitchFamily="18" charset="-78"/>
                <a:cs typeface="Andalus" pitchFamily="18" charset="-78"/>
              </a:rPr>
              <a:t>Overview</a:t>
            </a:r>
            <a:endParaRPr lang="de-CH" dirty="0" smtClean="0">
              <a:latin typeface="Andalus" pitchFamily="18" charset="-78"/>
              <a:cs typeface="Andalus" pitchFamily="18" charset="-78"/>
            </a:endParaRPr>
          </a:p>
          <a:p>
            <a:r>
              <a:rPr lang="de-CH" dirty="0" smtClean="0">
                <a:latin typeface="Andalus" pitchFamily="18" charset="-78"/>
                <a:cs typeface="Andalus" pitchFamily="18" charset="-78"/>
              </a:rPr>
              <a:t>Learning </a:t>
            </a:r>
            <a:r>
              <a:rPr lang="de-CH" dirty="0" err="1" smtClean="0">
                <a:latin typeface="Andalus" pitchFamily="18" charset="-78"/>
                <a:cs typeface="Andalus" pitchFamily="18" charset="-78"/>
              </a:rPr>
              <a:t>objectives</a:t>
            </a:r>
            <a:endParaRPr lang="de-CH" dirty="0" smtClean="0">
              <a:latin typeface="Andalus" pitchFamily="18" charset="-78"/>
              <a:cs typeface="Andalus" pitchFamily="18" charset="-78"/>
            </a:endParaRPr>
          </a:p>
          <a:p>
            <a:r>
              <a:rPr lang="de-CH" dirty="0" smtClean="0">
                <a:latin typeface="Andalus" pitchFamily="18" charset="-78"/>
                <a:cs typeface="Andalus" pitchFamily="18" charset="-78"/>
              </a:rPr>
              <a:t>Key </a:t>
            </a:r>
            <a:r>
              <a:rPr lang="de-CH" dirty="0" err="1" smtClean="0">
                <a:latin typeface="Andalus" pitchFamily="18" charset="-78"/>
                <a:cs typeface="Andalus" pitchFamily="18" charset="-78"/>
              </a:rPr>
              <a:t>messages</a:t>
            </a:r>
            <a:endParaRPr lang="de-CH" dirty="0" smtClean="0">
              <a:latin typeface="Andalus" pitchFamily="18" charset="-78"/>
              <a:cs typeface="Andalus" pitchFamily="18" charset="-78"/>
            </a:endParaRPr>
          </a:p>
          <a:p>
            <a:r>
              <a:rPr lang="de-CH" dirty="0" smtClean="0">
                <a:latin typeface="Andalus" pitchFamily="18" charset="-78"/>
                <a:cs typeface="Andalus" pitchFamily="18" charset="-78"/>
              </a:rPr>
              <a:t>Key </a:t>
            </a:r>
            <a:r>
              <a:rPr lang="de-CH" dirty="0" err="1" smtClean="0">
                <a:latin typeface="Andalus" pitchFamily="18" charset="-78"/>
                <a:cs typeface="Andalus" pitchFamily="18" charset="-78"/>
              </a:rPr>
              <a:t>readings</a:t>
            </a:r>
            <a:endParaRPr lang="de-CH" dirty="0" smtClean="0">
              <a:latin typeface="Andalus" pitchFamily="18" charset="-78"/>
              <a:cs typeface="Andalus" pitchFamily="18" charset="-78"/>
            </a:endParaRPr>
          </a:p>
          <a:p>
            <a:r>
              <a:rPr lang="de-CH" dirty="0" err="1" smtClean="0">
                <a:latin typeface="Andalus" pitchFamily="18" charset="-78"/>
                <a:cs typeface="Andalus" pitchFamily="18" charset="-78"/>
              </a:rPr>
              <a:t>Supporting</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materials</a:t>
            </a:r>
            <a:endParaRPr lang="de-CH" dirty="0" smtClean="0">
              <a:latin typeface="Andalus" pitchFamily="18" charset="-78"/>
              <a:cs typeface="Andalus" pitchFamily="18" charset="-78"/>
            </a:endParaRPr>
          </a:p>
          <a:p>
            <a:r>
              <a:rPr lang="de-CH" dirty="0" err="1" smtClean="0">
                <a:latin typeface="Andalus" pitchFamily="18" charset="-78"/>
                <a:cs typeface="Andalus" pitchFamily="18" charset="-78"/>
              </a:rPr>
              <a:t>Readings</a:t>
            </a:r>
            <a:r>
              <a:rPr lang="de-CH" dirty="0" smtClean="0">
                <a:latin typeface="Andalus" pitchFamily="18" charset="-78"/>
                <a:cs typeface="Andalus" pitchFamily="18" charset="-78"/>
              </a:rPr>
              <a:t> for </a:t>
            </a:r>
            <a:r>
              <a:rPr lang="de-CH" dirty="0" err="1" smtClean="0">
                <a:latin typeface="Andalus" pitchFamily="18" charset="-78"/>
                <a:cs typeface="Andalus" pitchFamily="18" charset="-78"/>
              </a:rPr>
              <a:t>instructors</a:t>
            </a:r>
            <a:endParaRPr lang="de-CH" dirty="0" smtClean="0">
              <a:latin typeface="Andalus" pitchFamily="18" charset="-78"/>
              <a:cs typeface="Andalus" pitchFamily="18" charset="-78"/>
            </a:endParaRPr>
          </a:p>
          <a:p>
            <a:r>
              <a:rPr lang="de-CH" dirty="0" err="1" smtClean="0">
                <a:latin typeface="Andalus" pitchFamily="18" charset="-78"/>
                <a:cs typeface="Andalus" pitchFamily="18" charset="-78"/>
              </a:rPr>
              <a:t>Teachiung</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notes</a:t>
            </a:r>
            <a:endParaRPr lang="de-CH" dirty="0" smtClean="0">
              <a:latin typeface="Andalus" pitchFamily="18" charset="-78"/>
              <a:cs typeface="Andalus" pitchFamily="18" charset="-78"/>
            </a:endParaRPr>
          </a:p>
          <a:p>
            <a:r>
              <a:rPr lang="de-CH" dirty="0" smtClean="0">
                <a:latin typeface="Andalus" pitchFamily="18" charset="-78"/>
                <a:cs typeface="Andalus" pitchFamily="18" charset="-78"/>
              </a:rPr>
              <a:t>Case </a:t>
            </a:r>
            <a:r>
              <a:rPr lang="de-CH" dirty="0" err="1" smtClean="0">
                <a:latin typeface="Andalus" pitchFamily="18" charset="-78"/>
                <a:cs typeface="Andalus" pitchFamily="18" charset="-78"/>
              </a:rPr>
              <a:t>studies</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hand</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outs</a:t>
            </a:r>
            <a:r>
              <a:rPr lang="de-CH" dirty="0" smtClean="0">
                <a:latin typeface="Andalus" pitchFamily="18" charset="-78"/>
                <a:cs typeface="Andalus" pitchFamily="18" charset="-78"/>
              </a:rPr>
              <a:t>…….</a:t>
            </a:r>
            <a:endParaRPr lang="de-CH" dirty="0">
              <a:latin typeface="Andalus" pitchFamily="18" charset="-78"/>
              <a:cs typeface="Andalus" pitchFamily="18" charset="-78"/>
            </a:endParaRPr>
          </a:p>
        </p:txBody>
      </p:sp>
      <p:sp>
        <p:nvSpPr>
          <p:cNvPr id="67586" name="AutoShape 2" descr="data:image/jpeg;base64,/9j/4AAQSkZJRgABAQAAAQABAAD/2wCEAAkGBxQSEhUTExMWFhUXGBsbGRcXGRwgHRwgIRofHyAhIR8fHyggIB8nHx4cIzEhJyktLi8uHCIzODMsNygwLiwBCgoKDg0OGxAQGy8mICYuNC84LjcyMi80MjIvNDQyLywwMiwsNC8yLTQsLCwsLDQsMDQ0LCwvLDQsLCwsLCwvLP/AABEIANcA6gMBEQACEQEDEQH/xAAbAAEAAwEBAQEAAAAAAAAAAAAABAUGAwIHAf/EADoQAAICAAUCBQIFAgQHAAMAAAECAxEABBIhMQVBBhMiUWEycRQjQoGRscEHUqHwFRYkM9Hh8TRikv/EABsBAQADAQEBAQAAAAAAAAAAAAADBAUCAQYH/8QANhEAAQMDAwEGBQQCAwEAAwAAAQACAwQRIRIxQVEFE2FxgfAikaGxwRQy0eFC8RUjUiQzNHL/2gAMAwEAAhEDEQA/APuOCJgiYImCJgiYImCJgiYImCJgiYImCJgiYIuEmcjVwhdQ54UkWf2x0GOI1AYUTp42vDC4ajxfKz2S8f5GWVollNrfrKkIa9m/3fa8TPpZWN1EKM1kLT8TrLrnPFscc3l6bTa5AdtwDYFbjfm8Tx0Lnxa7+izZ+244qjui3GLuv1/Cmw+IsuySOrkiNSzek3XuBW+IHU0jSARursPaVNMHFjv25ODsvyXxDEMsuZGoo2yiqJNkVv8AY/xg2meZO75SftCKKn783IOy7dK6zHPF5gtQDpIPY/35GOZYHRu0le0ldHUxd63GbZ6qfHIGFg2MREWVxrg4XC9Y8XqYImCJgiYImCJgiYImCJgiYImCJgiYImCJgiYImCJgiYImCL8ZgASTQHJOCKn651xI8sZo5I2vZDYIJveq5oX/ABiaBjXSAP2VHtCpNPTuey2rj35LB9fmp0kmepZQGIC7KPpViR7gXQs7Y2YNNi1gu0L5Srp5XubNK6z3Zt04Bx4C6ph0XLQzSeRmVnolXRVpY2HIu6be6riu+PYJO/uXN2U3bDDAyOPVc2yffVWOWzCoWZ1VgEYU10PSaP7bYknBEZ0m1srMpHjvfjAdcWz5YXjpsfnQPMjL+WadbohaGk0ebNivcYrw1bXP0kKY9nv7gytIwc5Axi31/pW+TniVHjkkkYEoQHVwm6AjRudh3NA7jY4hDnTSF0TbWWs7uoYBFUPJvbrbbjwHoouVz8+XAiYila2Wl5PyBZ24N4tmCKUa+vKyxWT0ju5/xB2/vfyVpNJN+IWRG0xggCTV+WRfc8b9157YgYyMRFjsnpz78VekkqP1TZIzZgt8V/hIvydvMbqd0PxNI8umUrpCmyBRO/P8YgqaNrGXburfZ/a8sspbLawB2HitTk89HLZjdWrmjxjPfG5n7hZb8NRFNcxuBt0UjHCmTBEwRMETBEwRMETBEwRMETBEwRMETBEwRMETBEwRMEXzDqHjdM8M7kXy00cemSNZQRvTaDYIoG96trAINYuwUrnuFj4rOre0oqZpLsnaw3/pYvpkgyoaJ1Z4I9cjIpq2EfOqtrpQe3xjyb/rfYnN7LHhkNY5ol/ac26L1k/FkmfbRLDCGjUeV5avYRb9JtiGA25Hv74ljc6IENO6s9qs/wCtpYzbHkBx5ef5Vjm4nyymd4Icuks8fmzSeYrPqDE6EFg93OlQPj28hnMb/hz4J+mfXQ//AEDSRs7n5f6Wp8RdGgy+TaQsZvNAWMqQoFjUG72KH7382Jm1D6l3d/tCrv7KhoozI4lx2HFvFU/hWRMtq1p5qyhdQYVQG+ws997PsOMSCiP7g6x4VBvaDIXGN7NTTa9/n7/ChNNnsx1QD1yxGYFRVw+Tr5Uj0hdAokb2KO+2PWvjjgJabG3rf/a3JqcVEzQ9twMjpb+FL6nIEzEwMpf8xvUQffj9uPbbbElLO1zQ21l872mzVO7Sb59/wvH/ADIkULRMgaPWrkm722IUDuRsD98SSRkvDwbG1lNRZhMD2ggnV78VZx9cy7o34UBi40vakUD7A8H7bbYhjikcbynAUtY+OnBZC0XeLenh4rQ+Gsg0GsqQZWXZT9OwJq75vvilUzCQgHZX+zKR9MHFpu8jbjHC0XS84zqBIAsoHqA457H+MVJWBp+HZbNLM97AJBZ3IGynYiVpMETBEwRMETBEwRMETBEwRMETBEwRMETBEwRMEVX1vrK5fTalma6ANbD5xWqKlsNri91FJKGL5tn4yJ3nVxRLONXYknZr229/t9sTntARhrSxwJtxbH3+S+adSl8zpY3A7nrnoeFTSZ2ZJVgVwkjrrJdQ9RkHcBrU6uNwRVnF2KkhqJGvA9V5FLPRxullaTta/U/hSs30eJMnI0AGWmZ0USxB9TVu6k6/QhpTSVuAKIxZnhEbmi9/NWKbthzo3SyNAFwBbe/O6rOuM8z00rZgJHGpaQgMajUG1J2Ja/ud7N4rhhDg0DJ9+7qKeczP75pOnG/HvwUzx31gPkcjM2lJyrx+Qg9ChTRYb7AUore7G/pw7oskLStOVjKxrZAcZWbXxvmJHucJIGGk1+WwFUCrrww23YNxxidsj2N0tK8moaeV/ePZc+ufPqtP0LKSK6xZLWrAME9Q1CwbJagO5JNDnEL7afiWJFNLPVa4hk+Ow2UvpvTqzQhzhI1imbUGOph6TqUkXqrc/N4tmWNsQdHuPZuuo4Gtqe7qMX+5225v19Vw8SdOjy+YfLgs6BRbaluyDYoChW3OOotVQBJey9q6aKmmaASeTsofSZlgg8lVIZ5VdpdiaAIAVa2qyed+MWjGdeq/FrLySqbIwM083vv8sLdZrPzQyJZGixbBeRwb5o1Z2xSihilYbb9Lrqpq6inmaT+y+9uOQfHyUPOZ1zmFaKU1agFSaHwff7YljhAiIc3qqlRUyGqa6J+LixF7evvZfRoJNQBoj4OMQixX2zHahddMeLpMETBEwRMETBEwRMETBEwRMETBEwRMETBEwRYLxP4kyrSHU6NHCQsm5RgS+kkFtmANWBf98QSUz5JGkjAz43/hUJJWSuLBm2/VYXqnVMrKJYHv8K7rU6m3UK2zDYgqe61ZHyBjWmldK5riBcX+qyaFjKWd0TQSCd+ce/ku3nKB08QxxSkJphkdFLMi2uksaAF69jRHqqsUaV9R8TpcG/CvVTpXWZpBB4wcevHj9VHzHS3dpc2s7KnnKBC266W1kqvYlfQOAQCST73nPc4gOObbrMEsL6V57qwBFh4nx6/0pnTfD+TJbOZidYEaTQSz1R0g0t2Gvvf0gYrNfUwyN0nUM3uMn5K7SNbWU+kiwBt/r5qj8cvHmGUQpoSBWSOjqLrqJs/JNnb/ADd9sTh7iS53K8ZVsjkEbW2aMf3/ACsz0nomYzLhYYmO+7kEInyznZQPn9rO2Oi4DdajRq2X0PqvSIsnm4o8y0r6YyNcTaKEitGXqiSwBYiiP34EOsubhZjCKKYtdkHkC1hn5qB0yBIjFFkVkm0EsTKqi/XY2U0qbiyT3PGOi8kZVacMnqBJC0k8+NtlcdXy+Rdp3gzZdyxetNpZJJXVVknsar574tUzpoiGFuCvK+On1OId8W/h5XWd6fOYp9ZYk0Si16dq5u9xv2+caRbqFnKiZD3QMeCD0v8AK/irbOeNJGKwPGpDEWw+rc7bcXf8/GIG07Y3ax8lZcTU05a7B6+WVpMnnVgStJZib52/ptiItNQ697AKlDUso49Nrkn0V7kvEABjb6mlYKVvdd6s/wC/4xVfSO+IcBa8ParAWOGS8gWvkcX9/Ra7GcvokwRMETBEwRMETBEwRMETBEwRMETBEwRMEWb8feKR07KmbSruWCojNpsk7n3IAs7f6c47jZqNly51hdfOet9JPU+nR5nJZVFnkk1zoZN1A1jUuogBGPq2FkEVeO2SNbIW6tlXbDHcuYMndUo6x045CMQ5eUPBNEGZ1VvND+Ybc3QBINfIQbi67fDJJdt7E/RePjjy+2eqvfBc2VzebMKo8KmNwgUrROghroDTsS1bi73955KZ8EIu69llspIp6gvJOR+LfZcevZDp5nfLDMZlc1lQ7Bgi6GZtG1HsDpvixqFnaomuec23VjuYKKncHXI39hVUmWTMomXzE63EC5IaNDbAAkBtiTSiqPF1iJ94mOexpLidrk+xZVKSWd0l422i6Y93utHNmcpLkMyuUyYGYhhVY9VM7IKUuO5dVBY7Xdc3j0X1DUr8ToKnUdGViMhncx+Hlyk5Jhcq+hwOQbsHnkCxfYYlcADcKpPVtZGG05FvBXsk+cniAlnrLoEEaqia6AKldQXUENC9RJJrELZIu87v/LdJq0/pNbgCdl6yqZWBo5M0spjJOwAIajvX0+kbXRJ7d8WWRPeSGKhSBr3tc8ED6H+vmr6PoWRIeHI+Y0xNqXbZwOVU7DYXV/ycHTykhz+FZqG09QTHB+8bdD1ssp5iJL5mkMyqygG9NkEXtyRdjtix+o1RkF2VQhe+IFpAN7+iQy36hsQf4OLkDxJHlVyC0rTdMzloDIge9rNjv2rvjzuQCSx1lE6ZrTZ7NQ97K5zs0Pl6lWmUrp7E7+4+L/0xUh7xz7Xwd1dqX0/damts4EW4P0X0GCTUob3GMkixsvsWO1NBXTHi6TBEwRMETBEwRMETBEwRMEUGXqsYYoGDOvKj/wA8YrVVSKePWRdWW0khaHEWB5UbqXVGEWpBTagDe9bc4zp+0nml72IWN7Hm3j+FLDSgy6XbWuocviBkyxc6DMSQisa1VX9r22uvnFnsyrdURXf+4e7qdnZ4fUac6OSM29/Rfi+J7RCEBcgaxZoHuB/5xH2j2kaV4a1t756L13Zul7gTjjyWf6i65jMRPm4w6xOZEUgjTtYqqvhdjYNDGlHMTGHt5F7fhWX9nQvhGgfF18ebrh1jxs8Mp8jLxAyLuW1Fi24Gwra627++OqJjJQ59i03yqMnZoida+SvHQOonJoWny0Cwy+rMCJCWBK86UT1i9itbAk2axm0vaTJJzDqJNzYnbHG+PD8Kq6hkijL3n+lz8J9R6JBmDNDNJEzAovnrIsa3uad1ABIH6murxvSTTSt0uz8vwqEUUTDqarPqvXUPUpcnH09Xllgv8SVX10mtQfT6oxQXUW+qhXfETW/DclKgFzHNa25tzsV8j67ojz/5wNrQkVhsradtvYDSaG2LDGgN+FZDY6o0jmEWdxxjHT1X03oXQsvlwuczqaWFpBRN06MGOlTW6seeN/fELjqNmeq9owaSAmqwCbAb+eyyXX/LjzDqhJiWijNyQVBs7DkfGLdLK0OvIsqeBrHlsWRj1X7kfEBbQTvGatqJbSe/zt2+MZlV2ayaV8kdwd8cK4yoexwjk8io/WpMtGT+EAnjWjEZFJBvubosL/c1i9HI4C17FcuZprTpdi/sW+gV5l88scEulHXM6NCTBiaZtmJv6SRq3FkY7iiL3gE3AyuKaphYXPLCHdd9/sVmosrQGsjV3AxNFDG95FzZU3Sg/tV50iGLdWo6gPqUDjc0bv8A84kc8tIYwWt9V53jACL/ADH2N/8Aa0GXyMrg1CNB+ghhTb9he1Yic7u3XvnlT/pXzN1AAg+K8FlAJkDoykHQ6Ef/ANHdQORzuR9rjbMWn4fmklMG31/4naxt6+G/Ofvq/BGdRkaNXZ2U6ixIK81SkE8Vv83iGrBNn4sVsdjyBrXQkkuGTfx6LT4praTBEwRMETBEwRMETBFX9U6qsJAKlid9vbGfXdospSAQSSrNPTGa5vZZjreZkZ1YBqdRQF7i8VIomVbDLObEjg2xwbX+/RbNJDEGEE5BXGNFQ/ibYIXICEepu5F8V7t/fGtJCyVmh4uFKS5w/T2F7b8Dx8/D8Kr8tZXCSMF8w1qPuf7+3ziRrQ0ANGArup0TC5gvYbe/qrE5ozusJWLUNR0yORIfSa0D/Nd3YP2xSiof07i+EYO9/oB/azyY6f4tZz0Atvm/h0z6qB1mYZaGL0v5stsdWwULYr3Nk3fsBir2sWlrQ4XKu0zf1Er8jS3HW98/ZePxRlCuSTagC/YCv7Y0qZwdC0jouxEIiWjr91W9az6wJrOXWSRgwjdtVRkDmh9VWDVj3xcjuQRewVKtZezmusRlTel9TBDrMwQaRpk4Aa/pO/6+B8174y/0lNBJ3zR8Rv8Aa5sFNXCOmMbgf3OtbrcbjyP3VN4sy6SwVO7DRIWh0DksihkcXv8ATqD8jcURiegqhJIWsZbklYXaVC99QWxWu4X8Bawz5+wrjwv0LMxwQyRZxA2YjWMAl7WMclfeRFAAFAAkj2vSaAXEubcD3nwXzzqd9NOWvf8AE7Fvvby4XYdCy+ZlDlPxAfSzPMpBYL6SZCK2BHA2I2PtjwzyND9YAbgCwyOqzmHVOx0LnHc5JtY4z5cKd4v6qskRM1oIFsoB/wBx2pQBvagE82djvjttO4tHdOF3fTxXs036s93ILaBcj/0fuPrjdZjwl1OOPMiVArF1akdhY2s7c7aT+wOK9UHwQkvy4fVRUhkiqcM+G3vPmqnq0Rhmd3cETyM62CAtn6e/pXtQ2GLHZNc6WM2Zt0XVdF30rTtfcrymfTLNHOiq5VgyKSdJI3BNbkDmrHbE7YO8cQcKlRvcJ7vG33Vx1zxBLmwrsoiFAmNTtq7sfcnbnjFilbHGS0ZPVdV1b377NwPz1VHk5BHMjuocBwxU8MLsg884qSsMbyAVHHIAQ4i9uOqsos4YpoZBCHRpKIYMVA7jbckA3z24OJI49d85C5pWsuZXtwODt5XK10/THFgRliRsFNab2/cjivnHsMovk/2vZqOQCwbc8AHa/wB+ll+5USgiBowyMnqRqZaLeon9r27bYklbFI0vv74C6pX1UMjYtOLbb85J/hXvg7pscTzGFWjQtTJZ0EgndFul7g1XA9sZszdIC+hoXl5dYWFz6nqtTiutFMETBEwRMETBEwRVHUM+rExK9e7KdxvvWMOv7QBd3LDjkjcZ48uVdggLR3jh6KJ1GFWpL1aR9d2bIG/9DWKNdYPay2oCxub3dfxvsfDlWIHOHxbX44WQznXpMtGGCiRXZgrFtrHPF/xjff2TFVEZ02FsdOivVgYHADB6KuXqM5VWkJKkltN7AtvY9vt2398TRvhDu5jP7cfLC1KWNj2A6QHW+g29/wAKbkJ4i8TShdOoGmahV1fbYfxtitLUSslsG/CNz+brydkgY9se9rbKF1fpqwZxsyZw8SyCa0ssbcMFH6b3Hq1VW/O2NJlfE8iEH4iPTbr5LCjppXRZbbjPyVlnI5M9Xq1miym/SByaPABAH+mK8sMcmJBey14nRUguMDG25/lVHRHjj8+d5tRKKiZd9VarvUtmgdIrSKG+97YhFSyRmin3FuOP6WZ22JaSUSxu0h5A3xq658Psq4da8pEZ/POqVy6WCqAhApA2+RVfp7d4aoMqniKN41N4sRc/a6ukSU41yx6r2GoAXHmL3z4KL1vMnM6fLjlaOyv0tTNsaA4JAr53xe7OpDA095a5+nquJHQyOuQL7Zte3rwrrp2bZstFl30yxKf+2wH1ajYLfVYJK3fbGLVV9RDVlrMAHa246+u6lhpKfujKDwfivt+LDxV941zeahky7ZJR+FiQFBEqsNQJUj3PpqgPknH01NaRpLTe/v7r5cyUb4y6Y/HktOd7ccE73B4Xjp+TkP4k6pJl20S6QpYlraLQDZrZtR/gY6rpO6ha0j0GfVZPYskENS6qA1f4+N9yQuz5NngAzGX0OwAaIsGY/mEKCwJQMVCMAATt8Xjqn3A1WA59/JVu1yDUPkibYutgYJubWvsCcG1s5VH0/wAPNk85LnWzGWJjMvkxONLaFQ+lFoDZSEtb7m+x4J1ENdzuVbM3wF8ezb3BHQbBR+uZxM9AGzk6wtEx8gqguTVWtAmpdVVHve173eLp0UrrRi99x9j91RgmfUROdLs3aw+YVN0rpY/6ieSM/gYkZY3etRlIUKCFNk2xNVQ2smt4O9e6QFv7ivRFE6J0rL3sR68Lt0nqURdWKlghB0GgDW6g7G1sbj2xZ/SPP+VlkRsED9Uov9vVR+pKxYymPSrsTspCXyQvbvxiCpjbG4AdF1d7v+wiwJ6YWgl6u2mNJYdLiyQLA9RsegjY1Xf2xap2O7u7Tuo6rQ4hrmWI+WbcLV5nqyiI+kgEAKxrfV6eCRsDz/8AMVe60vFyL32WkKjvIjpaQLb26/xyucah4VJLqUH0o41aSFokKa44B3G/OOyXMkOBnrtdRWjdTgBxwBsc2Nunh626lazw7EiwL5Y9JJ73e+M+oe577u3W52fHGyACPbKs8Qq6mCJgiYImCJgij5qetgQGPF8Yp1dQIxoa4Bx2vspY2XyRhYlnaJtTLtZA3xhw9mwzH/qkN7XOOvy98r6FrGyjS08L107KmQmRvpYn0gnffv8AGLtdV9w0Qx/uAGce7pPKIwI27jlZDOysuvLMVC69Zj2+qqBB5+n54xuwOLoxIw4tutS1LO5pdZzrW8euVO8P5tPxMYnAaJvRo0KVs0F2raj3H98QP7mE67ZcbXUNdSyNhvTuILR1O3mpHiLyjPJJITDGPTSrqI0+kUu3sNhxivFVGaQw6cm4/wBrinlfBTAD4jvva987rk00KO0cUgkWNQbK8qVDWQRRFNvihNSS0zg5voV5HL+pbd4sTwsNns68rlndmPazwBwABsAPYbY+rYLNCgDGtwArfpXU4vwsuXdR50jp5cpFkAAkiyfSQAaI39R9hioYI4pNbG2J39P9rmSD9VLGJjdoOAf/AFY2P093XvLtH5yxv6r5BG3HB37/ABjF/wCOkpy6dpw3I6+vkteqkDmmK9ibZC1fTVyxg/A+ecvI5dUCljrMgr1/uKG4sbDGhRTyzNMjxsVg1YMTy9rdQxe/FuizPVek9R6ZIq+psnfqaMBk3G9g+pKob7DYb71izUsFRC5rf3EYWY+VtTUsDm/DcXHXz97K16XmTJGGBbQSasmrGx29+N8fPxdn1TC6Nx2zubHyX0tqcn4Gi4G1hhcM/ljMm8ksWiSknEpVYTKNBLcCth3HJF+rGj2ZWSzFzZc6cXt9Pfqvl+2qSGiMYp2fuOQOL/5eA+nRdel5qeCSOBZfOiy0ZkzEsqX55ZyEUbtIPLUnQefSeLAxpU8jJ/iG2w8OvhnCxJnRNaXkDcb8n67DZUPXCn4rLTSKwZ//AMVWUEMokOlWBP8AmY7bkk0djtpFsJs0nz+SoRsqomuDB8PAwef46qqz3RZGkaYPHpRjKUkNIoB1MBvVGq0ir2F4gk0NNmbJSVusmIsyAdtscWUvp4GaeCBmZ4jOp0I21k6TQ4BokXiIOMZ1DdRQPlZIInDB4XjMtBBI4i8zRqIUvRYgcXQAH8bX3xpQVDpG7Z+irTs72Qhv7QtR0jqcsMJmgkFOvBFgb8gHbUNxx3OKzYGuk0yKKCealJAPvqo3TM5G0pEh/OkJfdb9ySNqv6tr7YtTtcAGt2GFyQ5wMrudz/C0EywM8D6GPlEspumBvgne1NWU44OKM8Jk+F5zcZ8ve+6sw1jIgO7B02vY73+vy2yv3LZsJ+ays7NqpiSBxQBA/wB7jF58er/rBAGMfXCoxVAj/wC94Lib546AED3stJ4e6qAEVgF8w1Q2AO9bX32/kYzaiEAnSdvqt7s+ss1geLaseR/v8rUYpLcTBEwRMETBEwRYzMdRkfzdmJDHQ3ar9q9t8YEjIJJ2mSTUCT0sOjT7v+N+OnjboyMjI9+KhRzM6ESbi7sij/OIu0Xikkb+lNnHcDPlvfxViRrY3gx7rIHMz+Y6F20FjShvTztQvisfSWgdE2UgarDJFiOvln5KxRwSd73sowuUxLS06+pAORv77/FEfziYuAiBvhykYIZaokH9ox58/JXsfXYcqIWfKRsRvq4YNt6rNj2pa298Z9MwVEzm4IbycnP+lU7R73IEhzi3FunvdVcmZ8pnUhcwj7kTo3IYmypIIb3IPc4xhUPpJXaDf5rU7hlVG0kabf8Akjp1HCv+gqc1JJPmET8OEa9GgVpAIQaPUdKX6TwPa8X4GzzyB8w+Hceqy6x0NLEIoD8d7Hf1Ocb9Fi+peH9ES5mKVWy7sVTzPRIKJ2ZSKNVyD+wxuuqA0XIJ8s/ZcwvL5O6cLOHy+am9GM2WHmRiQKAGdlBoqNzZqqq+ffHzZqamap1Nva9rcAeP5WjMyjdCWOc24xvkO8Ob3XfLdRgnkLBJEYF29Wjy1BI9IIo2LPYCvfnFntGmEVyDcvIBHl0VCkNQCGSu1AAm/O/J+3huuPSepZeLPKPJiYFg0cn5hIk2JFK2krQLA6dmv4GLbX1MdIHO3G9//P8AP44WZ2vNLGbsPwnC0fjTrMk3mDQrRRkeWFYnzA1A6hVAj27eoHfFSpMNQ9jRIWkZvx167q52Wzu4xI0X1fTy8+VkOnq/5kiLoXVp0gmwas7AUFFijj3tCoe1jGxPuTyORwffKrdjQxQdoTCeS7ja1zbx5O4wB0F7Kz6f1uOTUuZRZ4npZQ/GkENdbWVq9R9j98QwGennaJGkucLDPj0A3WrXUUMsDjG4NDbu25t1vge9sLv17PZcZb8ZpZcxKUC+XUYKrZXVXKCtwNyQu4qx9TDBaezP222NsHn1K/NWVBfEWz/u3sMC3B9/2sv0rxK0Y0sQulxIjqoLKwBHe/SdrrfYc8YvTwNkIcePsootUcZZGSDv6r3JCM1DNDEwtUMpBsA6N9jXyQBxZH3xTqI+6N7YvZQUDZmSl7sNtcqky2XzMUMgjUDXpJdT6wF1Aqu9i7BNbkAC+RiLBytIVtMXgXz5e91I8O9FmmX1RS6G3jYI25H1adqIqr/+47ZUCJ24yoe0NbbGNlyfA/hbrJQRDLiMUYwCG378tfsbv98SFzi6/Kx3F+q7t15yLVl4nf8AMaKPSGIGoLZNA81uf2x25t5C0cldzTukxfA4VhlusiXSIoFDABXDevUaq9xtfxWJBTtZcvd5cKKWoJLRDGL2sb5vx6K26rA5dPKjNVW1UL9hwD3/AIxXg0EF0hyrdZHL3jRAzG3h7/pfuUjuRPytOkOCa2NEbg99/wCuPHmzCL32Pl4L2FoMrfgta423tbI65+62HTM6JF7bex5HuMZ8jC05X0dPOJG4U3EasJgiYImCKN1DNLGhLGr2H3xWq6hsEZc4+HqpYYzI+wWQyucbRRFMCbJ7/t/OPl+0Io6ZzWRu1Hm5/hbc0TQ7BxZVHUElljPqZvYWd6PYf2xvfqaWGoZDps4YBttfi+60YXwxSgWt4rOTI6AHSy3wSCOPa8WK6RxgPdZ/jla7XMfcAgpD1AhtTWxoAkkk0Pa/YcDGNJWmSNsRGAo3UrD+0AHystzJ1NctojVY5YqD63r13vqU3pA7A78Yvd86keIuOT5r5sU36xplNw7aw4twepWbm6oZvNlzMSRsp3/LPvzvZBHc7WP3xJ2hTMMoERBJG3N/7Vmhc5jA3Nhzf3+bKuzvT4mYMihWF72ApJrm+DV79/8AXFAdoSyxfphm+xv9PJaMUWiTWfkoB6W0x+oLpB535/8AmLVFUOoQ5srTm2Pnld1jNRBCvspnp8kBlYn1SBVaX0ArTDUqgvyKajsOK7HEta6WM99GQA8/j3dYdFQ08ssssw3OPTBOObqrhz8bk5ZotAJII2X54HH7Y8fTTRMFV3moixv9Pkr7XaiWlthxm/4Gfn5qV0/oLwyho8oJI2UsZ2LMUFWa9elDX/66irdxi5I981G4y4d0Xz/aDIHseRJcjYXuPT3hccjA8eaOWM1rmaMZUEmMuWDarHdr41Dg7b4iNM2pgbKwAEYPiBx8lTpW1f6XVHJ8LT9s9OOnK9ZRTkEmlLmeRlKozLQVjsrlNRBraxddseU80dRKyNrAGt26+/8Aa9jndXSNjcBcXOrk++i7+AYIUh/PTWZDRazQQbAFN9QJsnfcV7Ys1PaXdT6Lbc+ai7VldI/uZs6Te4x8x9wrjr/h3zsrFHGysuriFDSEk6W0CqFWtUK7c3i7/wAnEw96xrnXIH839VlUnZc037pWiwJPjnFts2+VsDJXzfo/SRKkxlEiNG6LoI03eq7vfbRRFfqG/bGhJVavhaqdVenj1jJvby8SuHU3TLOAoJLL78b/AGxFJK+QWKgpGPqmEk2tjzX4c44VXSW0a9tIGgjlD81RvuGB5upaZkZaQ7dTT0jBpuBe31Wo6D4vRkijUSefFwXIKMAxb0i9QIJG3t9qxkTUDJJhITt7ClqXvpoGluSDb39lQdUzapI8caaEP1C7Nkb0eQPYG/knG7GzW0PJyqTmia0trO/KkdKknlXyEl0xruGrtfF9xvdYkbHf4yMqGoljjs54ycLYZWGmqAEsKvRZI9uOMcMN/wD831VB4lNjDc+X9LR9Iz5lkjqXSVUgqVHqNEk3x/PttitPCI2O+G9zv0WnRVZnlZZ9iBYiwybb+/RUeW0SyyKVZFosnqFXzpF83wD8b4tXkjjbjz/lZzIqed7skcgX+gv9NlqPDyMPK9J2ZlHBKrdkWOQSN+N8Z1Tkuz4rd7Na5oZjYkcGw8x47+K12M9fQJgiYImCLM+M+qiERowDeYdlUXISCN1Fji9z813F5faUUs2mMW0ncng8eV9v4Wl2fDr1OG4HpZVMusxhiEjsXqfUWF7DUgo8kGrvajXbJhoGGVscgJN85+dz9slXw1puGEk/T0J9+a8ZhATaTE6OUCfX7b/p/wBcdQ01PG0ifGu4a76bDY+f0Xcfwi0jN+b7enKq+sLrsFPUoI9Vg7j2v+LxPRg0bzC43bfOFoUf/WMOwVRNGltHIGVrq6orXY3x/GLVTUxsqG6GgkeHP9K7Mx0rPgdg9Fo+iiaeBcvHpZE1LpBAbSe7X2NncYs1zZ5HAt9fP14WTLDT0btRuL2z4+FuVSZLqUmUk0yRiUxMylWJs0SAL7/cjfFF0jTXbWF7fi/5Vw03fUt2uNyL/m34KgyF2f0ganakTVtZOygsR9heJIuz5YqlrmgWv8h/pXJJGww6n8D6+itMpFJlc3GJ0CkblCQwYEGhtY3O3xzjipnf+oHeDA2G9/8Af0UEkjKulcYjvztbr02+q25U9QhJoJJGTVbg2Lrfcff4xYA/Wszggr50n/j5LDLXBfNekiV83qaLy9YZbk9ITSO5I23Gk/fF+Wib+mELXbG/n7utF0ukGQC/kunR+qrB1JUzTxxquuV0jYsrsYTptk2dihWg21UKBO9pkOmEM34yvn3SRTAgttIXHHrjw29bqz8SdXyXU8usEcUkUiPrUAAELwTY1Aglha83R7DFGsmdQRgxtBubeCswdmt1d3K/SCL4Nr28+m6rOt+F8xAIklnRYikaoXL+pgg1DQiu9g6iSRVVv2xaidCwGQs0ncnHPiuqQU8QAYNTrkYFz5+W3Kpsz4mlj/BxOXihj1FxerzB5jDzLqwCQ6BP0+X84TUzJYnaACTkefv5rEqzqe7FsnC2XQOsZZM3IoEyzR0ZGS9LgMBoNsACPtRF9xjM0yQ07HSEgA7Dnz+vuypsY1h183WZ6v0xkdnzE3lxuSTmPq5F8LZDNxpNb41Yp2yNvHk9Fnso5DNd2Rv7Cz/VPDM5CTQLLmonH/ejUuNQJBB06itUPqrElPM57SZG6T08Fqxx2bYCwVn4L8OpMs65nWiUCGQqTsrFhR78Ufc1v24mqA2RrBuVVLoZSJAf28/7UfpqR5MrOih5Ue0EhPvtYUi6HPv8YuxMEp0lZxrJZZgAPgGflnJ81z6TnazInnNqXYyEi9WoHUK7htVH4ONJ7Pg0NVhktpLn3dWWTzaRBXr0gWF4JxI8XaQFjaHPks5Xa9XcrFJFl2IdhrbgrvsSQPuQT/fFT9OdifRdXa0uBNtPPirSPMtG5daGq6ICkiz222NbducS2a9gaeOFSbM+GQyN/wAtjgkeXpjhaPw3loZMxJcRUqdSq1gqNhwDQPevnbFKrkkbE0ar3W52ZDTy1LzosRkA3FuNtvH1wtblsokd6EVb5oVf+7OM10jn/uN19FHDHF+xoC7Y4UqYImCJgipvENIBJ2sBjV7X/v8AjGR2jRvlcDEMnB8hlX6EF5LPks00Su8h80EKtkjkAknSRzXO/wDGPZXvhbGNI1Oxbi+Bqv193wtjU5jGjTYk/blToMlQFtY/Sa4G1bd/674x60d5OARYjBO+b5P5sqskmo4Fjz5rM5HLTu8zsxYlwVGpmYA3wSOBsP42xtdpNDYo3jJGCQMk8HCtQ2gGl/7Tt0VC7NNMTRZnc0K3JJ9vfGbTFj6gGW+/18V9A0NiiA2AH0Cs8tHJGHKO0coDISOV3oj3vb7+2NZ/aGmfSAC0Gx/Kz60CePTxgj8KDlerEIxm1s/ctuW22snf+e2Pa6BstY1kThdw44tzjw2VSm1Mpy4jA949V06B0uTNl3iWzCVYAsAwJJ0kHYEjSfbjEnaENay/cuwfQ+/Vdf8AJQOa1s+D8wpfXs5IspglRnzAVa1AEH0ggA3bEXW25YEb4gh7Lkl0uqHYtnr5dPVRiqjZGXQCwv7PvhaPw7mJTFGdHlsyMJAAbbTqCnnUDQ423++IZ5oWPNNTXJcLahkY3yDuPDlUHuEgJlyb44Av75XrNhGkWQ6ZC66kEmwKudID3YJC335H7YiLKiCUSkkt4ve4J4PQAfVSxk90Y72bexIzkb6fAnw/lYTrvhf/AKkyqCsPmsptaKAHZRzZ03pNcAY+jqO1I6eD4wbk2656/T1WZBQTTVDJmOF7E2II2Ns5yTffFlz6p09MkxLWsuoqhDepTVgAjYbC774x4Ja2epDX2DRuMW8/PpZWagUNVGYA8mTh2RY78WFh058V06/1OTNQRyTOxZBSX3O17Abk6bvE8M07K90JF2n6D3gq3RU0NPDYyAv5yPtxjK/c3lmvIgwI6KuifU3przGbUADZanZrFjUOPeQ9pUzNVzaxxj7L500Y7RrDJCCbegzz9/d1XwRZiKZfIaEzagEWUgI17fqIFH2JB323FYsRTxVLTZt2dcf7+YV+p7Ohip2tjZZzDnGQM5J2IODg+diFrOvJpzKhJU0Xv3DEi6X3G+m9sZDWRWlDQXcg9F8zPiQaXYVRmWXL5R8g7hMvmJdXmIPzF9QL6h9JXZQABuoYH3OlRyy1IDmAXbuPDjy59VO6q0BrepVb1XqceXiMOWl82JN9cnpMj+9WL522usW2QSMmc9/PHACz54mzv7mP9t7nhZ7PdJzUjrMYiBIAVYfSKH0k/pfvoO+/GLIKsMfBT04+K7duvphdniaWQIwCECjQ29/fvjQD2xsve91mBzI2FzMg5VwIcu7xJI9hW0sq3qCjTZ9iauh7rjyEO0uNsnZQU5cwiR2xOfLr9cK7yXX0YFdDxoGIAPFD6TQ/p2xx3DxkHK5mDWnSHXBz/tWS9UMUgVCp1VQFMD7bjg37Y7ZAx7Lu3UHezwSHRa2MYKv/AAT1Az5hmJ3EXyLGrkjg/fFatY2OKzeq1+x3yy1BfJw3r48hbnGSvpUwRMETBEwRQuryVGe5NUPffGZ2rKGQEXybW9CrFM271l55aUxLQc7+kDSDRIBB23J5HHbFGnAc0zVRuHWtnc7YHh9OFssZc94/I8zfxPvdQ8n1Z2V14MLFHGk6SbIUXZ9VCyPke+LLuz4Q3SNVieu1uc8bhdmKIvFuRe+MdfTZUcpnZjE7FPNNA9ibGkWBem6H774ngbTSQ6aYjANuo1dfNaeinLA9gvpz/ODzyuMvh6eDeTSjfpXVbH5GmwB9yMVqJn6V5Mxtfjf1U0dfBMbMuR1tjyz/AAoOe6vIGLEKWbklQLr3qrPycbH/AB0M51HHlyqta4UzWtjGM9bLtm5UnWLNiRPNjqF8uwBBADUws2wIIBFHfuKxDVSmhh0NAJ4PPmq1JGZnuY4HSc38TuPDr5ea/D1WJ41hjiMEiPTRjV+axNAgEltQqtJ41bd8WnGQRh8mTbhS0TY4Zn5u07E8AcHix/GVcZNclmJ1EiT/AIqHQ0pkJ0krpDUASTT1sQL35GKdRM6jg78CwcRe/AOPmqNQ+UkhpGjIFumbfRX+fQrl5VfMfh9iGmCj02wIJS6ph6R3JJxVow1tTeOIhpuLZ3/9EbAEDB63VR5a9wLW3HT+D1G5Wey2ZE0iIDlZMvlgihEsAu1sCLq9geDyGBXF+R5hiMtQDqyCRci3l+SB8lJ3QbIckA5F97jg+9rZXbqTOMskMlEsyed9XqUMzDQTwKIG/wA1tisaunp4WvbctO3XOcqCro5q5zY2kC5JPQDFxj/LbHRV3jfPZPL5aOLLxJWacu5c6jEUqtiToYkkBvbVXxoUsnfsErdljVlJJQahE3IIN9x15WSWeTyiqsSpPY9t9v55rFoUrXO74t25U1N2jQy14ccEt/ywNWPkbfPzVv4fgk8ttQOm7QHnjer7Hb/XHz/bLYZXtDT8XXj1t7C2H9qw0c92jUCPita+NvC+/K5ZmNW/6hpIo40ZF1SE8kkj0qCW2BPHAOLPZcTmU7onNINz6+9lS7aq5nzf/LK0sc0X2Nt8c5I+i4eLoMykyS5cySDbZadAditAdiDuR/OPaDRodTygA/U++PssPumuNnDIVB1TqZzWYLKSVrTGumjXJ2BNm7/athxjb7NgjpmkXt5qOpb8Nmhc8rkvxDGFRcm5UcbgGwSfSBdXdb1uMS1s8bQHEi3XzUMQlYQQBY73XR+q5qIlGStJpl3K2Nux0n7jEDAH5blcOoqY3bqxva/KsOkxSzGSTTqVKaQ3wCaG3NXQ2xekhjJa0mypvh0x3bs3+VFIUT7f5uOACTxZPHzieUvDfg3XgLnx5H+ls+o5jKoQuqN6cKDG2oX8ldyDWIIC+5LrjlVnU0gcWtAJ+ih5oyQ5h5oEKxxEk0C66RfJIJo+4o+2IZ+8BFzuFYpi10p7oAgeOPO/ovpf+HDh8mknlGNz6WY3+YF4cXvpN397xRqtQfYm6+gooWMZcNsTv4rVYrK4mCJgiYIvwnHhNhcosr1jOPJ5igmhWmhwPcm+++MB1Y2WfvS06GAn/wDrpbxytqljZHpJHn4qrkSWRSG9RGml5Jra777H374tsrKdtT3bbgk5v5YHgrrXxMf8ON8+9sqQA62wQamXutX33ArGM6Z7qjRUZZcnFtutxuLfRV9TT8JOAeqz/W2kcuPKCxxqHMhIrsCBfyeLs1jV7GghF3xyXLifg8AcHrt91Zo6lsMtnHBx/teT+Xk/MokgWAb2tttuy73/APcQSudU9piDUA3b5C59b3CkqKs96S2xH3WcynVNDq7hDpYEhl1Bvewb/wB8VjaqoqmJ7GU5uOdr46nbKnjqG1MD2zY8vx4j/a99czCiR5RTJK7sjKNmGrtxVWARyOMZjuzaieocHGwHJ+llYp6mKOBoG4ABHQ25/nldslkYDEJhrYnktuQ+2oADkWdieb5vi7VVdRBK1jrWsNufyoKYAvuBsfpx9FMhy0kTyO+hPKk0xsPV5rqbolWsACrPYEDnF8d04YN+vguf1EkwcyNn7hfOLAi3Iz4fwpckAlzHoU5gZlD+IS2YFo2BFSArpZRpCithV3qxXM9R3IcGWcDgE/433t5fJZzSwgh50adiBti2xvub36nyVtEY4sn5zQlIlZniSWP1xBCygty1mwb34u98UK01LXmEOJ1k7Wtbob+Y+Sge6IvFzsBqI522t097LOdX6/8AjR+UXi0+geYNm3U6gQCQORuL+MRCOGkkDKkargHrbFrHg56Lmmpah84qI2nQ243sTfmxtxvf8KDJ0X8Lmcv55gzPm23l0zq6kFUu1Fln2ArbSDvdY3XTAUxdA24AwB+LKw+9TeMiwvkncWzt+SVY+Lc3mIwrHKQxQvC0UX5S+g6SLFiwQfUARVcdzjygnkmhu+4N9vfVU5uyaKRxY0hzhzv6dCpvgLpRzeUeM5ofiI3AJVCQqGqB1BdRIDDUNh81Zry0UXe95bfji6x4adrLOe026G42884Wbg8LLE8hzsbSBtcEKxsrDXY9dq1rp2pTudRsbEYuOm1MvGQT+eil7Tlawse8HW4ZxYeHvPgqnM5KXLS/8NhZ0kZ9byNa2CikaQu4A0mze5NbAYg1NLRVTNsQLW985+So7fEVc/8AL4yiyyZWGSZljLrI2i46WmsWPSLv0gkiweLxT7/9c8MvZvI6+/ouSQ7bYLM5DPSwStMQDK96gd71G+AduAcb36CCemEZvYdNxbz8FVkm+IWOF26x4j/EIi/g0jfUNUqGQlyFqgpNL3J5vbiscUobT7bWspXwxO/bbV1UjoywrLGJZjGGKln0E6ARfHN7/bFuYPmaHMCzu7c6YNOADv8A0uUvRpD5jj1op+sd7J0kjkA17fGJ5Z+6Dbjdc96HXLMgFXXh/wAOZmCaOSaIxoyncleCB2BsEWDRo8Y4kmjkYdJSqaWNAdi675jrxMxynl+mR1Rt6JLbV71v74nIYAHHNgs+nppnMvG6xcb2/BK+19JyQghjiUABEC0ONhv884+dkdreXdSvs4mlsbWu3AUvHCkTBEwRMEVV1nqGhWq/SAWr5NUP7/GMuslfK7uInAHnPyH8jyV2lg1uF+dvf2Wbkzas50PWrSDancWbA2/8c4rfopI4z3xuwC9m7g9R5D/S1hC9rfiG1+fqpWTyTQu41g7cew7H4FY47Qke4C0ZBH+W9wcfXHkopZmzMabLO57OSwWsUl67DFd7A/Y+/ONWGVsrS17C0DGcA34C1YYop8yt22vheM7mQ+TZmZWtRftdjbb9X98YlLT9z2qGMaRYm3lY5zx7uqTxCJiD+269ZrrcYiViCQ9CgL5H/wBxFT9jzuqjEHAFub+XsKNzdFn7tVH1/oeoyBHiUQDdfUAx1aW0+nm6Ha/2xtUFeI3yNmde3OTtjlXS3UyMsafi8ulxfPQKuk6MBELlJPOgHYE1ZA+wF7bgD2xNJ2tILlkdx1zt12XccDXPs42PvClzZ9IY0iiBYeWNRY7hjeocDvwf647padtY/wDVavTxAChfO+lk0ubexx4jjqqyfOs4A4UcKOL4J+WNc/A9sbEULYxgbqlUTPklLif68Fseh5uWTISEIGkRiEYL622Ugbeptyd/gdxjHrZNNYxjdIuMk5tfYWBvnxwo4XiJ+o3I6ceeV68Y53MlEkjhdlka31AuY2ofl0PpBLEH3oDYjdTiGqkfrA+B1gb79frwu6d7GgNuAbeVx18f9rNeIMl+FoLrRgQGVyDuVBNengG6O9848D462qdHLF+0b++vCuU3eRxBzX4dxb83+eFHefNRz5CRswGC06Ls2kGQ6lJ4srW36Qw4xcMkUcDzEBZo2B6DZZ8lHNUTu+LSDbg58VddS6kmbkGVkzMo2aQoRr9XaiaGw/Td0TVXjLoal8cPfOaSL7k+8flUe05DTV7XNA0tGwxe4O/Q/he4/CWZXMw+XmPIgtJFn1CPzNlJUoHtm+oBSSALN+o3owPjEdy4kuNxfx4H9KzVTsrYRIwEFo2F8DqePVarxr0OGTJzw5UkSxyLOyQyevVf6hZNaSSF23ArjCBjYj8I3WRXVkszMnU5oAA/17K+dZTxJHHEMtHHpm1F3lYA2u3pXuOBf77747mpWS5eFgseWUoc3rnlTm6hIZFqfyUP1AhQJIzXobV2YV/P2x7UUEFLTF8ILnkWvfrzjpuuaaqkfKWEYIKyXh+LLS58RzyTCOSXSkkekbl6XUGB9J2G3GLIL2x+mVqiFhboIwtE2ey+RzsuWeTVooecVAUHSG/zE1RG/wAe2+M2tp5aiJpjz4dVUiou6Jsbrn4s6XGGacyWuoI6xIXZSAdTNuFAFc3+2LfZVb3UPcu/cOuN9gOq6NPqJN7Lp0jqgjYAlo4yul/LslttiwLAEd6xfFW7dwB/Cwy0PBbctB3tz5i6sFz2g5h401x0uiQgg2CATV8EajXI9O/OIais+NgdbOwXcdOxrHAXIGx29jf6KT4YiWbOQkRgS2raiAeFsn+tH7bjGjLI005c7kKKjinbUtZE42vc3+q+x4+fX2iYImCJgiYIs71zKP6iATqYEaV1VuOR+/fGSKD/AOl0r2gt3HW/+7rVo5WGwPA5Nlm84XWdNArQANIUWWrkUO5qvbFtjTLAS0lpdm+9vQ+Wy14wx8DtR35vsOn8qZ1lwJCETd1rV/mFAbUa5HPviOGMZY/AYRbgbb+OSfVQUgJj+N37Tt08+VDEbRNQGsN+pOBXvqA5xmdoS01Y0ObKBpPIPPTrspHOZM297W4PPyusb1fIrG/oHpHK2TRv/wAY+oil76GwfkjDvyvf0ZYBK0amjjqnTpJIsyqsdLEhSDXp1AVz9JFj2K/GOqiG9OWxDNt/ub+7qix7HP1P23+Xgu/iTq8kTSZYBQL/ADCVBZiDdBjvQIB273jO7OomGMmQAkn7dfULQc7U5r2E7Y6ZHTyKpNSquorbEegb7H/Ma5obAcHVfajpOmjnL4Bxv68KGOnlhLZL4UnoWeUSHzSKrYkCgb/0xm1dB3cf/wAwI6gE5HldXO+Lz/2Z9FY9WjSbyUhMauXIZyKWm06bI5AOonbuN8RUPaAg/wCmYm9/ko5aJz7ygXFvXF7/AIWzzD5TKI0G7ueEjY6VpuCx3BJ3N2dsQSVgjvJLYyZGOl9j9FUpoaibS9g0tHJGTcb25VL1vOyZuGQyMPIV1LJqUBCTS3uGPPJ5OK0VT2gSZYm4Owt9uT5q2ynpIXtYf323znr4eijZg/iPLi0s6x6I0jYk0UAWuRuSDf3xxNV1rKm4uCbY4z/fy6ryk/SSQF7CLXdd2x3Knx5/KPl5oYwrlp6gCiTVQoAnUtXyKHINYt10UNPGYmgl7s23Nzz7yVHTtqnzNmdhoGdgPLf/AEqDq3QlRZ5XdUnSSNVeMSal1RliknCqaK0wvcEE1xpUsXdUrWadWL2Nt+g9VSqDFNUatI+LFz0va46n8Kgz3VJPLI1FkQGr7XQYiz3obcbY6p+z4hodMDcG9r7eHGMLvtTtNtLGYonAOcA0Y42vb52X1LwXJ05sg2ZBIVoxDO0pIbYBSCAzAatiNJ3sYsTFxefmvlRHCxhceRYlU3irw/Fk8jNNlZC5zIjjjYhTpUsHb1V+oKRe1EjvuDHXcLqt3cNMwvGWut4rC5zMK0MYzTu1KqEggvtwLPNfPYD4xoO7vuD3dtf5/hZ0b5ZarW3IH2XXpvQVfMCeJdECMCVYltwLADEb2RdE7fOMitqO7h0O3di6vRVRlB+Gyu8h1iKbOwZV4CGlIBcgEjutCrI2vVe3Nbb1I+znBmpsmAeNvvupYAZGg5Cpum9B6jDJnIcrlZfS/wBTgfSHIWi9I7EEGx2BONGeGKYtdIduPPyyrLotRV5nPCXV3kUNAhiKoxCGEU5QBgTYckNd7lfbCJsUTNLb+qq1VIXRWY3K2/TvAjwqyrmCUfZlK8Aghq5smz2AO2Ks7XSOa5ptYruKhMYIDsFXfhHw4MjGyeZ5hZidWmqFAUNz7e+J3OLlPS0wgbpvdXuOVZTBEwRMETBEwRZzxA7GZFRgGUatyaHbce1H/XGdUzup5mvcPgOCeh4x9+votaiAETnPGDhUMmSKkE7VuAK7H77C8Zre0pe70TD9xID8Wtex+S0RUBzdPXlVfk5pUlYSBmJOhSN1/b7cdtsWH/8AE6o43Cwxkc8ZI8d/6UTmtaCL3PCzy5ppg78sBbHgcf8ArG4Y4qXREMAmw597rSp61ogs0ZaFEnZsxI7hfWfUVHHsSLN+23zi6+VkAGs2G11jhmv9gz792UqDqHnKIXt5dXL+obG9ybvYd+2MPtCGWGQ1MGBj6+C06MM0hknv5Kb4tyyuEZRHGij6EAX1FRqJHtqBA7Ua23xBB2g+N5DGA6rYG/ipIYNWJHHHJyLXwPlv1+Sijw0sWU/GtIk0bkJGqK1klqNltJWqYcHfGzU95I3TG7QRm+6oRVQM3dFvvwUnKZaN21FTH7QrTC64LWKUt7AkC/vj5iqfTul1seXE+HPr7steN87I9BAxzfjyscgeOSpfWery+b5TpHGpa5tKkMW5BI70DekcmycSOMUkDmzfA/Vc2G/n8+qrwUxBEkV3NtYXOB5fL8Kl6Q88bTzIPLYKJGXTqLKJFtaIqjqDFq4T2ON+nlgGmma65aB9t/6VWrh1APeMEkb7HP8AFlpZc/55MxUIX9RX/Lt3NC/vWPnaqQPmdY3F7fJT01OIIwwD+/Fdxl2dEzcMMTGEPbagASg1KzKCPVZv3ba9iMWIdUskcrwNIwXX4HKileIWvp9RBdsLddwDbb7cZWM6r12aVn85ixetQOwNVptRQ2+2NyWiZI8SxPI8jcH37C4o3d2zQ5gsNrjIv47rTR+Ah1DI5aUTtl9iZAV1AqDVrupF6dQuxv3x5HE2CZ7xc6vFYFa0HTDYWZgHnPU9evU7qD0mLINnYYg3mxzM8SojbhaLKWIptI0r7G6PY4q0rJWPkBaQL3ufPhVqyWWpkEdQ0AMGmwFum/j5WCpv8Q/FZ86bKRK8UMAMKoGNGrtiPcnjnYA40449is+WFxe3SbNHCs5Ohy5GCOF8vBm3mF6njZwP8kag1TD6iaBOquBjxrmudcmwUM16eQd02+rc7+iqenZ3MQZaTJSXHCCxZGFHceoHuVPNcG8bDIYSe8AB+yoVVXOLRNOb+q2v+GUyyZktqUnyiQCPVVgbEjau+/fGNNG2P4Gi3kpeyhMJna3XxtdfUMV19AmCJgiYImCJgiYImCJgiYIsb45SQOHUejyzbE0Njde/H7bYhllYxzQ4ZJsMe7Lf7HdGW6HHOra3UbrNPn/KmYS9h+kgk+3fjFadkdVD3MZGc9Njvt1Wx3AmhHd8+i4TdSzL2YgFCkE7XxyNx39v6Yrx9m9n0xaJ8k4GbX9LqvUUTGtaGuyeqrR1ZfNe4/8AuN+ngWTYC9xuO+wHfGtVUT5ogWmxGR/vhJKhsbmwAYGL/If7UP8ADhptMZKK23Jvjcc964xXg7SbJA7vG6nMzkDra/oo5qJ0TwQbArqPD6oWIzGlgp0KAdd0dzWwWu43PttePB2rHIy0jbkm1uPPKkMUgN2jHX8ea49K6uqlWkTz1Apkkum/ez/Jv7Y9/wCLeKzvWWDd/Lwwk9Q39MWZDvD7qXlc8soaOiqhi6RA+gAngjg1tR+/vtT7TZPSMcQ8kPO/I8PK3TpZe0pjmLXactFvPxv9/NTejZ2KPMBmW65WwSduV+Q2/wAYyoA6Mtmcy7Bbjm26t1bHSRd011ifdj6YXDMqMsfKS3Rishlk0l3Vgp08EppIN72Ws8VjTr6yMuZJGBci5wPS/vooaKB8jXd4bWwACbA5ufHf5KRl85KHzUySOPxCtq2to1JP0tf6bABFcDYVjh3aup7TFGARueoC4NA3S2OQ3AOOAT4jx/lV3T+nZlyyKDKasKLsiueLANjn3wqf0lRMxsDSDf4rC2D1/lTMlMDC+U26easOg5ZkaF83E8cZmsI4bchavy+TzVkYllg/Rytax12Owb2PooJJhVsfotraNwfz/a6LkI8v/wBaDHmIp5SqxTRWQoYk8krYoKCP71izPXtjgY6EWF7WUEdM6aZ0Mtw5rf3A8m2/Pit/k/FkD5fzVBFHR5WwINfxprv/AH2wFawxd4PL1Xz3aNM+ifpkzfY9VDyXWcmcxG5y6pmJD5YkCKT2ABeg1HYf+sTU1R37TbjhZLq2Nr2tcMuNl18VeD8lOsuYly+qUIWLx7SNpFiuzNQoWD7Yste4YBVmSMPaQV848HZ/MywS5jLQMyljCygk7EBrsVZA242v5xJUsD2mMm1wsOKilpnF8Z1A4srDLw5bMqI5YJVfMBwJDYRAu17EWNjqPYYjpDNBH3Wq46efC6a2J7g7SQ83seBbnoVsP8POlQxI7o8Uj3pLID6VHAsgNRq+KND2xJO1zTZwsrPZcLWMc7UHEncLYYgWqmCJgiYImCJgiYImCJgiYIqDxykpycvlNRAt9iSU/UBXc/0v746Y1rjZynpn6JQ5fPumdPdWizAbdyGaidV7agSRyQe/vjObH3c73yXswWBP1PluvrW1LJIXMLLY248D9F0j8QeQxTMRteq6QgnT72TVnEc3ZjO0nsnif8FrHcHB4x81kSSlx2sVllmBkur35PP3++NyCmdDDo1ElW/1bHVAe5ot7z7C79VjUaCshLG9S0aQg0KbvY32/k4joXwP1iMDxNt9172jrElz+3j5C/kouUyEspvU5UkhmGo7bFvjj3OIauohpXZjubXuAPYspYSZWGzreBPy+a9Z6LQ6xL9O2knvdCyBsNx/TEfZ1Q10clTckE7HNrZx815VRl+llgHD6rjI7QShtIJXiwdJ2/a+f5xeinhq47tyDwd/UKAQPju1xt5Kd0+COA65JQynYNGNXHtdbng+3zjKrddbN+lZdobknz4t78lajcWR95bJ4OF7lzMLKpUPE5LWkhBGn9LK+lb7iq7HFSt7IMdjDdytU1a5xIltYDcdeRa5U6dR5DxWNDUSdtypsEH2v9sZdLVz00pDBna1r/2pJI2TOa93H5Wq6N17MxMZZk0wCK/ooUF9AVyLYsaAtjyfbH0zHgRiST4Sd1kVVDTOiDIDd98Zv53Gw+QVQZEknXrDz+UoYAwGzIHCkCMED6WA1XXBbbk4siZr2FkVnEdCqhikjb+lc3fni197dR/Ctf8Ai8PUEKZnTEigyJJGa01sQQbu7/8AWMDvu/c6Gobp058ldbTSUVpaY6tWCDz/AApv/IMDpHLl53V6BEpp1dTvRXYUbG4o7DGlFTxCDuhlpz/axO0quepJZNix26WWl6b0OKEClDMN9bAE3Xb2/bHcMDYQQ3lZjYGDNsqu8f8ATszmMoUyjlZNQJAbSWUXahu29HntXfF6lexkl3jC8na9zLMOVJ8G5GeDJxR5ltUqg2bugWJAvuQKF/15xzO5jpCWDC6ia5rAHbrl446PNm8qYoJAj61amJCsB+kkWa4P3Ax1TStik1OC4qYjLGWA7rz4L8OHJxHWQZZK16SdIq6AsA9zvjqqqe+djYKGiom0zSL3JWixVV1METBEwRMETBEwRMETBEwReJowylTwwIP7isF0xxa4OHC+Nn8QmceNtQVXYbjYKCaN/ajieVkZgOL426+C+hhmlkIJGCpnWuhpLJrafyywpR5ZayB3IOw4F0eeMY/YdeHQOjYywbtknfO5C87ky5Y3bfP88qnzHSFiEbOysTZZFbgCq1HkFt/2xpUstRZ3e7k48PBXzRxS3sC0NFr23Oc+K4T5tJncLAqBtRRQWOk1tv3F9qAxy6mjoQZmu0jFxwR4c36Kk2aSo0xyfF47Hz/n+VHilzcKNGszoj8qrkA7UTtx7H373QxE7tikcQTc+n0VtvZurOkXHv39FCamOlm34vnf+caD5mx0/eRtuLXAGFVigeZ7PNs2uVqI8kIfK1PFOfKVipUEIWB2O59QFb7Vf74+Zq6r9PJ3sAsXi5Jz6D8+iuxN/UNcx9wGuIxi9ufJcOoZeKDJUuXkbXIpMjm0tQ4pdttie93zdYvU1ZJWEBxLDb9w58Bf5+iidEWTE6gbf48i9sn7Lr1zIySpl3zS+SSgVGAFmMAUGF8re10dzfauT2hLRnu3jUL4N+Bz5r2GGGQu/TnzHQ+Hh/SqpPD8oSUq8eYSIkOIJb0c0xBX6bHa+/FXjYdJEz/sIt42/Krsm1ubHkE7Ajfw33W46VmIs9kPwpIy7QCPSWa1OxA3JF9wfkg/GMqS1bG4A5v9ubdContf2dVCWxcHDP5HTH2VP1Tw7oQwRlMzKXBkWI20WkUvpB1C9TWxFDYbd67IaiibeIXLt8K+ythqn6pfgaBi+L33+VhYKV0jppTNJGcuNjoaMrYCHZru72s6jzz3xntfO+tu5uSci3G32XU0kYoyWvxa4N7G+4+vC+pRxhQFUAACgAKAA4AHtj6QAAWC+Oc4uJJNyq/LZWcZmWR5g0DKoji0gFCKs6uTe/8APxjskWtbKkc5hYABnqrLHKiTBEwRMETBEwRMETBEwRMETBEwRMETBEwRfM/GeTkgkZqqFydLWCSWUkiruwbr9t8QVMzYoiSbHjzX2HZU8U8Qb/mNx5c/a/2VRLNLGIXkZWCD0oWvUG3I2N3TUTyKHsMYsczojredtgLZvve3n0V1rIn62xggnm21sc8Yx1yoc80suqRV0qfSQhIHHBF2dvfEctTPK3vCbN28FM0RR2icbnfO/nsuME8MIUzRhHZzvGXIVKF7EncG+5+2NqaQ9oNMMOWg5Jx5W/v1WQyEwP1+GPP6Y2XXpspOZQzw3ACQy3ZqjuCpFmwPiv5xTEPZsEZu7U4ef22U731Tm/8AX8JPvkKs8RdTWTNs4ijSNXIVFQICobYtpoktyTffbH0MWl8I0HBH3CpRROjbZxJPPOVOyBV9TppUAM5LkKDXubqyaAF8nGVE2RjP08o1ECwxgi2B+FsCWNsWs8m3Xf3dScuMyfLyqhRFmSrgkqQbNBrskAVxyfnjFSOmaKbuXnS9x2Ph9lWkmj741AFwwWJHvP2CsvEeX1CDKwy/iczEGRgpGm9V6bJ2Kix9l3qqwlpGl8UUrjzn37soaSqIbNUaQ1pIP4vjrv59VGm6ccrLQUxyKEYnUfq0gkg9xd8bYz62eWOYRgmzbAfz6/0rNM9s8JebEOvf+Pl/K49Uy2Xly8mblelaUqFgFkyldXBOkLRLHf7cjGx2dBVCYyvABI2P3VSWoDdNOzNrG56fk8D6rU/4ZeGY0C54OSZEZVUcKCRd3uWtft9+cX2ul0aJbX8Fkdp1LXPMTBYDr72X0DHiyUwRMETBEwRMETBEwRMETBEwRMETBEwRMETBEwRMEUTqXTYswoSZA6g2Ab2P7b4jkiZILPF1NBUSwO1RmxVd/wAp5SyTCDZJFk7fYcV8cYrtoKdpJDd1b/5WrsBrWZj/AMLk1lzmXvS6jSgFWpUG7PF2R3+MWqYdzEItwP5up6jtcyu1Bttub7KvH+GEySQaZ43jVgz6lIqms6V9QIIAFE8/fFnvGXLrZK8PaTXMIIPgoPiXI5mLOTDQqwsdSVpIrsR+oG7BHHO2wxi19NSNhs0DWSOt9/stXs2oMjWlxJsLH3zwoE2QaGMZ5SAGOkkEFlJXuvKki+dx8Y5ZD2iYxCLADG/Hj4dOeqsGWl70xyA3Ocg/T3bxUOeCVYvzoXiDA6dSlbHuAR/vnF6ec07mRxDUT4/n34qennjmicLjG6iZP8TE8ZhVwR642CE2Ob4oj3/cHFjuIS79TKPitkdOuOqpPlDmmAOGm9t7LTmJMmn/ABCEt+IlLaIJNwgZjrehTOvOm6q7N1hBVtnDWuxfjnCpSwPc4wuyxtruHlgeB6qy6B1ebqreTPHG8RSpdClSmxIYNdglhxwd9sVXGdtXbT8I2P8Aa9mgp6Wm1xvIf0vv1FullO8SR5PpuWTKnLGZJXZ6Zq3WgWLVerdQKrb2xoxh0hvdZTJJZX69ViFsehmM5eEwpoiMalFqqBFgfffELrhxuqshcXHVup2OVwmCJgiYImCJgiYImCJgiYImCJgiYImCJgiYImCJgiYImCJgiYIvn/8AiDK6zKViY3H9e+kkE7ccgfO9j98uqYw1LNYOk8r6Psr/APWcQ4XB2+SwbxeaFN0CNVb+3t/pjb79kFy/a9lpVsDqiNsjeOPwrDpH/UQypOXZCF0WxPrBHq52IUsPY3XbGdVvFFKXMeS52dJ2Fz/vCpREzBlmgacXHItt87L6HkMsZelCLKMI2MbIjAtsQSD6uRZB37XYxPTT960SO5WPVM7mrIkzm/zyuHgLw3Ll0Jzel5Ax8uzrKKVogMeL32G38nEsoY5wcBkLyqqg74YiQ07ja/or3o3QMvlNf4eIR6yC1Em6uhuTQFmgNheDnl26qyzyS21m9lJz/TopwFmjSQA2A6g0f3x41xbsVw1xbsVJVQAABQHAGPFyv3BEwRMETBEwRMETBEwRMETBEwRMETBEwRMETBEwRMETBEwRMETBFD6n05J1CuDsbBBojEU0DJRZysU9S+B2piwK9F6hKjxMopCNOsigb/Qfar+P3xXrKRskIjYNl9Oa2gieJGnJ3t+fX19FddL8FaI3WWXU5vSV4Xb2PO+/bjETOz/h/wCx1zx4LNn7YBeDEyw58VdeGOlvloBE8nmEEkHsAew+O/74tU0Jij0E3Wf2hVMqZjIxtve6tsWFSTBEwRMETBEwRMETBEwRMETBEwRMETBEwRMETBEwRMETBEwRMETBEwRMETBEwRMETBEwRMETBEwRMETBEwRMETBEwRMETBEwRMETBEwRMETBEwRMEX//2Q=="/>
          <p:cNvSpPr>
            <a:spLocks noChangeAspect="1" noChangeArrowheads="1"/>
          </p:cNvSpPr>
          <p:nvPr/>
        </p:nvSpPr>
        <p:spPr bwMode="auto">
          <a:xfrm>
            <a:off x="155575" y="-1790700"/>
            <a:ext cx="4086225" cy="3743325"/>
          </a:xfrm>
          <a:prstGeom prst="rect">
            <a:avLst/>
          </a:prstGeom>
          <a:noFill/>
        </p:spPr>
        <p:txBody>
          <a:bodyPr vert="horz" wrap="square" lIns="91440" tIns="45720" rIns="91440" bIns="45720" numCol="1" anchor="t" anchorCtr="0" compatLnSpc="1">
            <a:prstTxWarp prst="textNoShape">
              <a:avLst/>
            </a:prstTxWarp>
          </a:bodyPr>
          <a:lstStyle/>
          <a:p>
            <a:endParaRPr lang="de-CH"/>
          </a:p>
        </p:txBody>
      </p:sp>
      <p:pic>
        <p:nvPicPr>
          <p:cNvPr id="67588" name="Picture 4" descr="http://www.collaborationforimpact.com/wp-content/uploads/2014/06/mindset-divide.png"/>
          <p:cNvPicPr>
            <a:picLocks noChangeAspect="1" noChangeArrowheads="1"/>
          </p:cNvPicPr>
          <p:nvPr/>
        </p:nvPicPr>
        <p:blipFill>
          <a:blip r:embed="rId2" cstate="print"/>
          <a:srcRect/>
          <a:stretch>
            <a:fillRect/>
          </a:stretch>
        </p:blipFill>
        <p:spPr bwMode="auto">
          <a:xfrm>
            <a:off x="5057775" y="1700808"/>
            <a:ext cx="4086225" cy="37433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err="1" smtClean="0">
                <a:solidFill>
                  <a:schemeClr val="bg1"/>
                </a:solidFill>
              </a:rPr>
              <a:t>Purpose</a:t>
            </a:r>
            <a:r>
              <a:rPr lang="de-CH" dirty="0" smtClean="0">
                <a:solidFill>
                  <a:schemeClr val="bg1"/>
                </a:solidFill>
              </a:rPr>
              <a:t> of </a:t>
            </a:r>
            <a:r>
              <a:rPr lang="de-CH" dirty="0" err="1" smtClean="0">
                <a:solidFill>
                  <a:schemeClr val="bg1"/>
                </a:solidFill>
              </a:rPr>
              <a:t>the</a:t>
            </a:r>
            <a:r>
              <a:rPr lang="de-CH" dirty="0" smtClean="0">
                <a:solidFill>
                  <a:schemeClr val="bg1"/>
                </a:solidFill>
              </a:rPr>
              <a:t> Manual</a:t>
            </a:r>
            <a:endParaRPr lang="de-CH" dirty="0">
              <a:solidFill>
                <a:schemeClr val="bg1"/>
              </a:solidFill>
            </a:endParaRPr>
          </a:p>
        </p:txBody>
      </p:sp>
      <p:sp>
        <p:nvSpPr>
          <p:cNvPr id="3" name="Inhaltsplatzhalter 2"/>
          <p:cNvSpPr>
            <a:spLocks noGrp="1"/>
          </p:cNvSpPr>
          <p:nvPr>
            <p:ph idx="1"/>
          </p:nvPr>
        </p:nvSpPr>
        <p:spPr>
          <a:ln>
            <a:solidFill>
              <a:srgbClr val="C00000"/>
            </a:solidFill>
          </a:ln>
        </p:spPr>
        <p:txBody>
          <a:bodyPr>
            <a:normAutofit fontScale="85000" lnSpcReduction="10000"/>
          </a:bodyPr>
          <a:lstStyle/>
          <a:p>
            <a:endParaRPr lang="de-CH" dirty="0" smtClean="0"/>
          </a:p>
          <a:p>
            <a:r>
              <a:rPr lang="de-CH" dirty="0" err="1" smtClean="0">
                <a:latin typeface="Andalus" pitchFamily="18" charset="-78"/>
                <a:cs typeface="Andalus" pitchFamily="18" charset="-78"/>
              </a:rPr>
              <a:t>Build</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capacity</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to</a:t>
            </a:r>
            <a:r>
              <a:rPr lang="de-CH" dirty="0" smtClean="0">
                <a:latin typeface="Andalus" pitchFamily="18" charset="-78"/>
                <a:cs typeface="Andalus" pitchFamily="18" charset="-78"/>
              </a:rPr>
              <a:t> promote, </a:t>
            </a:r>
            <a:r>
              <a:rPr lang="de-CH" dirty="0" err="1" smtClean="0">
                <a:latin typeface="Andalus" pitchFamily="18" charset="-78"/>
                <a:cs typeface="Andalus" pitchFamily="18" charset="-78"/>
              </a:rPr>
              <a:t>implement</a:t>
            </a:r>
            <a:r>
              <a:rPr lang="de-CH" dirty="0" smtClean="0">
                <a:latin typeface="Andalus" pitchFamily="18" charset="-78"/>
                <a:cs typeface="Andalus" pitchFamily="18" charset="-78"/>
              </a:rPr>
              <a:t> and </a:t>
            </a:r>
            <a:r>
              <a:rPr lang="de-CH" dirty="0" err="1" smtClean="0">
                <a:latin typeface="Andalus" pitchFamily="18" charset="-78"/>
                <a:cs typeface="Andalus" pitchFamily="18" charset="-78"/>
              </a:rPr>
              <a:t>evaluate</a:t>
            </a:r>
            <a:r>
              <a:rPr lang="de-CH" dirty="0" smtClean="0">
                <a:latin typeface="Andalus" pitchFamily="18" charset="-78"/>
                <a:cs typeface="Andalus" pitchFamily="18" charset="-78"/>
              </a:rPr>
              <a:t> HIAP</a:t>
            </a:r>
          </a:p>
          <a:p>
            <a:r>
              <a:rPr lang="de-CH" dirty="0" err="1" smtClean="0">
                <a:latin typeface="Andalus" pitchFamily="18" charset="-78"/>
                <a:cs typeface="Andalus" pitchFamily="18" charset="-78"/>
              </a:rPr>
              <a:t>Encourage</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engagement</a:t>
            </a:r>
            <a:r>
              <a:rPr lang="de-CH" dirty="0" smtClean="0">
                <a:latin typeface="Andalus" pitchFamily="18" charset="-78"/>
                <a:cs typeface="Andalus" pitchFamily="18" charset="-78"/>
              </a:rPr>
              <a:t> and </a:t>
            </a:r>
            <a:r>
              <a:rPr lang="de-CH" dirty="0" err="1" smtClean="0">
                <a:latin typeface="Andalus" pitchFamily="18" charset="-78"/>
                <a:cs typeface="Andalus" pitchFamily="18" charset="-78"/>
              </a:rPr>
              <a:t>collaboration</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across</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sectors</a:t>
            </a:r>
            <a:endParaRPr lang="de-CH" dirty="0" smtClean="0">
              <a:latin typeface="Andalus" pitchFamily="18" charset="-78"/>
              <a:cs typeface="Andalus" pitchFamily="18" charset="-78"/>
            </a:endParaRPr>
          </a:p>
          <a:p>
            <a:r>
              <a:rPr lang="de-CH" dirty="0" err="1" smtClean="0">
                <a:latin typeface="Andalus" pitchFamily="18" charset="-78"/>
                <a:cs typeface="Andalus" pitchFamily="18" charset="-78"/>
              </a:rPr>
              <a:t>Facilitate</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exchange</a:t>
            </a:r>
            <a:r>
              <a:rPr lang="de-CH" dirty="0" smtClean="0">
                <a:latin typeface="Andalus" pitchFamily="18" charset="-78"/>
                <a:cs typeface="Andalus" pitchFamily="18" charset="-78"/>
              </a:rPr>
              <a:t> of </a:t>
            </a:r>
            <a:r>
              <a:rPr lang="de-CH" dirty="0" err="1" smtClean="0">
                <a:latin typeface="Andalus" pitchFamily="18" charset="-78"/>
                <a:cs typeface="Andalus" pitchFamily="18" charset="-78"/>
              </a:rPr>
              <a:t>experience</a:t>
            </a:r>
            <a:r>
              <a:rPr lang="de-CH" dirty="0" smtClean="0">
                <a:latin typeface="Andalus" pitchFamily="18" charset="-78"/>
                <a:cs typeface="Andalus" pitchFamily="18" charset="-78"/>
              </a:rPr>
              <a:t> and </a:t>
            </a:r>
            <a:r>
              <a:rPr lang="de-CH" dirty="0" err="1" smtClean="0">
                <a:latin typeface="Andalus" pitchFamily="18" charset="-78"/>
                <a:cs typeface="Andalus" pitchFamily="18" charset="-78"/>
              </a:rPr>
              <a:t>lessons</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learned</a:t>
            </a:r>
            <a:endParaRPr lang="de-CH" dirty="0" smtClean="0">
              <a:latin typeface="Andalus" pitchFamily="18" charset="-78"/>
              <a:cs typeface="Andalus" pitchFamily="18" charset="-78"/>
            </a:endParaRPr>
          </a:p>
          <a:p>
            <a:r>
              <a:rPr lang="de-CH" dirty="0" smtClean="0">
                <a:latin typeface="Andalus" pitchFamily="18" charset="-78"/>
                <a:cs typeface="Andalus" pitchFamily="18" charset="-78"/>
              </a:rPr>
              <a:t>Promote regional and global </a:t>
            </a:r>
            <a:r>
              <a:rPr lang="de-CH" dirty="0" err="1" smtClean="0">
                <a:latin typeface="Andalus" pitchFamily="18" charset="-78"/>
                <a:cs typeface="Andalus" pitchFamily="18" charset="-78"/>
              </a:rPr>
              <a:t>collaboration</a:t>
            </a:r>
            <a:r>
              <a:rPr lang="de-CH" dirty="0" smtClean="0">
                <a:latin typeface="Andalus" pitchFamily="18" charset="-78"/>
                <a:cs typeface="Andalus" pitchFamily="18" charset="-78"/>
              </a:rPr>
              <a:t> on HIAP</a:t>
            </a:r>
          </a:p>
          <a:p>
            <a:r>
              <a:rPr lang="de-CH" dirty="0" smtClean="0">
                <a:latin typeface="Andalus" pitchFamily="18" charset="-78"/>
                <a:cs typeface="Andalus" pitchFamily="18" charset="-78"/>
              </a:rPr>
              <a:t>Promote </a:t>
            </a:r>
            <a:r>
              <a:rPr lang="de-CH" dirty="0" err="1" smtClean="0">
                <a:latin typeface="Andalus" pitchFamily="18" charset="-78"/>
                <a:cs typeface="Andalus" pitchFamily="18" charset="-78"/>
              </a:rPr>
              <a:t>dissemination</a:t>
            </a:r>
            <a:r>
              <a:rPr lang="de-CH" dirty="0" smtClean="0">
                <a:latin typeface="Andalus" pitchFamily="18" charset="-78"/>
                <a:cs typeface="Andalus" pitchFamily="18" charset="-78"/>
              </a:rPr>
              <a:t> of </a:t>
            </a:r>
            <a:r>
              <a:rPr lang="de-CH" dirty="0" err="1" smtClean="0">
                <a:latin typeface="Andalus" pitchFamily="18" charset="-78"/>
                <a:cs typeface="Andalus" pitchFamily="18" charset="-78"/>
              </a:rPr>
              <a:t>skills</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to</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develop</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training</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courses</a:t>
            </a:r>
            <a:r>
              <a:rPr lang="de-CH" dirty="0" smtClean="0">
                <a:latin typeface="Andalus" pitchFamily="18" charset="-78"/>
                <a:cs typeface="Andalus" pitchFamily="18" charset="-78"/>
              </a:rPr>
              <a:t> for </a:t>
            </a:r>
            <a:r>
              <a:rPr lang="de-CH" dirty="0" err="1" smtClean="0">
                <a:latin typeface="Andalus" pitchFamily="18" charset="-78"/>
                <a:cs typeface="Andalus" pitchFamily="18" charset="-78"/>
              </a:rPr>
              <a:t>trainers</a:t>
            </a:r>
            <a:endParaRPr lang="de-CH"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solidFill>
                  <a:srgbClr val="C00000"/>
                </a:solidFill>
              </a:rPr>
              <a:t>HIAP Skills</a:t>
            </a:r>
            <a:endParaRPr lang="de-CH" b="1" dirty="0">
              <a:solidFill>
                <a:srgbClr val="C00000"/>
              </a:solidFill>
            </a:endParaRPr>
          </a:p>
        </p:txBody>
      </p:sp>
      <p:sp>
        <p:nvSpPr>
          <p:cNvPr id="3" name="Inhaltsplatzhalter 2"/>
          <p:cNvSpPr>
            <a:spLocks noGrp="1"/>
          </p:cNvSpPr>
          <p:nvPr>
            <p:ph idx="1"/>
          </p:nvPr>
        </p:nvSpPr>
        <p:spPr>
          <a:solidFill>
            <a:schemeClr val="accent2"/>
          </a:solidFill>
        </p:spPr>
        <p:txBody>
          <a:bodyPr>
            <a:normAutofit/>
          </a:bodyPr>
          <a:lstStyle/>
          <a:p>
            <a:r>
              <a:rPr lang="de-CH" b="1" dirty="0" smtClean="0">
                <a:solidFill>
                  <a:schemeClr val="bg1"/>
                </a:solidFill>
                <a:latin typeface="Andalus" pitchFamily="18" charset="-78"/>
                <a:cs typeface="Andalus" pitchFamily="18" charset="-78"/>
              </a:rPr>
              <a:t>Solution </a:t>
            </a:r>
            <a:r>
              <a:rPr lang="de-CH" b="1" dirty="0" err="1" smtClean="0">
                <a:solidFill>
                  <a:schemeClr val="bg1"/>
                </a:solidFill>
                <a:latin typeface="Andalus" pitchFamily="18" charset="-78"/>
                <a:cs typeface="Andalus" pitchFamily="18" charset="-78"/>
              </a:rPr>
              <a:t>seeking</a:t>
            </a:r>
            <a:r>
              <a:rPr lang="de-CH" b="1" dirty="0" smtClean="0">
                <a:solidFill>
                  <a:schemeClr val="bg1"/>
                </a:solidFill>
                <a:latin typeface="Andalus" pitchFamily="18" charset="-78"/>
                <a:cs typeface="Andalus" pitchFamily="18" charset="-78"/>
              </a:rPr>
              <a:t> </a:t>
            </a:r>
            <a:r>
              <a:rPr lang="de-CH" b="1" dirty="0" err="1" smtClean="0">
                <a:solidFill>
                  <a:schemeClr val="bg1"/>
                </a:solidFill>
                <a:latin typeface="Andalus" pitchFamily="18" charset="-78"/>
                <a:cs typeface="Andalus" pitchFamily="18" charset="-78"/>
              </a:rPr>
              <a:t>mindset</a:t>
            </a:r>
            <a:endParaRPr lang="de-CH" b="1" dirty="0" smtClean="0">
              <a:solidFill>
                <a:schemeClr val="bg1"/>
              </a:solidFill>
              <a:latin typeface="Andalus" pitchFamily="18" charset="-78"/>
              <a:cs typeface="Andalus" pitchFamily="18" charset="-78"/>
            </a:endParaRPr>
          </a:p>
          <a:p>
            <a:r>
              <a:rPr lang="de-CH" b="1" dirty="0" err="1" smtClean="0">
                <a:solidFill>
                  <a:schemeClr val="bg1"/>
                </a:solidFill>
                <a:latin typeface="Andalus" pitchFamily="18" charset="-78"/>
                <a:cs typeface="Andalus" pitchFamily="18" charset="-78"/>
              </a:rPr>
              <a:t>Invent</a:t>
            </a:r>
            <a:r>
              <a:rPr lang="de-CH" b="1" dirty="0" smtClean="0">
                <a:solidFill>
                  <a:schemeClr val="bg1"/>
                </a:solidFill>
                <a:latin typeface="Andalus" pitchFamily="18" charset="-78"/>
                <a:cs typeface="Andalus" pitchFamily="18" charset="-78"/>
              </a:rPr>
              <a:t> </a:t>
            </a:r>
            <a:r>
              <a:rPr lang="de-CH" b="1" dirty="0" err="1" smtClean="0">
                <a:solidFill>
                  <a:schemeClr val="bg1"/>
                </a:solidFill>
                <a:latin typeface="Andalus" pitchFamily="18" charset="-78"/>
                <a:cs typeface="Andalus" pitchFamily="18" charset="-78"/>
              </a:rPr>
              <a:t>options</a:t>
            </a:r>
            <a:r>
              <a:rPr lang="de-CH" b="1" dirty="0" smtClean="0">
                <a:solidFill>
                  <a:schemeClr val="bg1"/>
                </a:solidFill>
                <a:latin typeface="Andalus" pitchFamily="18" charset="-78"/>
                <a:cs typeface="Andalus" pitchFamily="18" charset="-78"/>
              </a:rPr>
              <a:t> </a:t>
            </a:r>
            <a:r>
              <a:rPr lang="de-CH" b="1" dirty="0" err="1" smtClean="0">
                <a:solidFill>
                  <a:schemeClr val="bg1"/>
                </a:solidFill>
                <a:latin typeface="Andalus" pitchFamily="18" charset="-78"/>
                <a:cs typeface="Andalus" pitchFamily="18" charset="-78"/>
              </a:rPr>
              <a:t>for</a:t>
            </a:r>
            <a:r>
              <a:rPr lang="de-CH" b="1" dirty="0" smtClean="0">
                <a:solidFill>
                  <a:schemeClr val="bg1"/>
                </a:solidFill>
                <a:latin typeface="Andalus" pitchFamily="18" charset="-78"/>
                <a:cs typeface="Andalus" pitchFamily="18" charset="-78"/>
              </a:rPr>
              <a:t> mutual </a:t>
            </a:r>
            <a:r>
              <a:rPr lang="de-CH" b="1" dirty="0" err="1" smtClean="0">
                <a:solidFill>
                  <a:schemeClr val="bg1"/>
                </a:solidFill>
                <a:latin typeface="Andalus" pitchFamily="18" charset="-78"/>
                <a:cs typeface="Andalus" pitchFamily="18" charset="-78"/>
              </a:rPr>
              <a:t>gain</a:t>
            </a:r>
            <a:endParaRPr lang="de-CH" b="1" dirty="0" smtClean="0">
              <a:solidFill>
                <a:schemeClr val="bg1"/>
              </a:solidFill>
              <a:latin typeface="Andalus" pitchFamily="18" charset="-78"/>
              <a:cs typeface="Andalus" pitchFamily="18" charset="-78"/>
            </a:endParaRPr>
          </a:p>
          <a:p>
            <a:r>
              <a:rPr lang="de-CH" b="1" dirty="0" smtClean="0">
                <a:solidFill>
                  <a:schemeClr val="bg1"/>
                </a:solidFill>
                <a:latin typeface="Andalus" pitchFamily="18" charset="-78"/>
                <a:cs typeface="Andalus" pitchFamily="18" charset="-78"/>
              </a:rPr>
              <a:t>Focus on </a:t>
            </a:r>
            <a:r>
              <a:rPr lang="de-CH" b="1" dirty="0" err="1" smtClean="0">
                <a:solidFill>
                  <a:schemeClr val="bg1"/>
                </a:solidFill>
                <a:latin typeface="Andalus" pitchFamily="18" charset="-78"/>
                <a:cs typeface="Andalus" pitchFamily="18" charset="-78"/>
              </a:rPr>
              <a:t>interests</a:t>
            </a:r>
            <a:r>
              <a:rPr lang="de-CH" b="1" dirty="0" smtClean="0">
                <a:solidFill>
                  <a:schemeClr val="bg1"/>
                </a:solidFill>
                <a:latin typeface="Andalus" pitchFamily="18" charset="-78"/>
                <a:cs typeface="Andalus" pitchFamily="18" charset="-78"/>
              </a:rPr>
              <a:t> not </a:t>
            </a:r>
            <a:r>
              <a:rPr lang="de-CH" b="1" dirty="0" err="1" smtClean="0">
                <a:solidFill>
                  <a:schemeClr val="bg1"/>
                </a:solidFill>
                <a:latin typeface="Andalus" pitchFamily="18" charset="-78"/>
                <a:cs typeface="Andalus" pitchFamily="18" charset="-78"/>
              </a:rPr>
              <a:t>positions</a:t>
            </a:r>
            <a:endParaRPr lang="de-CH" b="1" dirty="0" smtClean="0">
              <a:solidFill>
                <a:schemeClr val="bg1"/>
              </a:solidFill>
              <a:latin typeface="Andalus" pitchFamily="18" charset="-78"/>
              <a:cs typeface="Andalus" pitchFamily="18" charset="-78"/>
            </a:endParaRPr>
          </a:p>
          <a:p>
            <a:r>
              <a:rPr lang="de-CH" b="1" dirty="0" smtClean="0">
                <a:solidFill>
                  <a:schemeClr val="bg1"/>
                </a:solidFill>
                <a:latin typeface="Andalus" pitchFamily="18" charset="-78"/>
                <a:cs typeface="Andalus" pitchFamily="18" charset="-78"/>
              </a:rPr>
              <a:t>High </a:t>
            </a:r>
            <a:r>
              <a:rPr lang="de-CH" b="1" dirty="0" err="1" smtClean="0">
                <a:solidFill>
                  <a:schemeClr val="bg1"/>
                </a:solidFill>
                <a:latin typeface="Andalus" pitchFamily="18" charset="-78"/>
                <a:cs typeface="Andalus" pitchFamily="18" charset="-78"/>
              </a:rPr>
              <a:t>levels</a:t>
            </a:r>
            <a:r>
              <a:rPr lang="de-CH" b="1" dirty="0" smtClean="0">
                <a:solidFill>
                  <a:schemeClr val="bg1"/>
                </a:solidFill>
                <a:latin typeface="Andalus" pitchFamily="18" charset="-78"/>
                <a:cs typeface="Andalus" pitchFamily="18" charset="-78"/>
              </a:rPr>
              <a:t> of </a:t>
            </a:r>
            <a:r>
              <a:rPr lang="de-CH" b="1" dirty="0" err="1" smtClean="0">
                <a:solidFill>
                  <a:schemeClr val="bg1"/>
                </a:solidFill>
                <a:latin typeface="Andalus" pitchFamily="18" charset="-78"/>
                <a:cs typeface="Andalus" pitchFamily="18" charset="-78"/>
              </a:rPr>
              <a:t>inter</a:t>
            </a:r>
            <a:r>
              <a:rPr lang="de-CH" b="1" dirty="0" smtClean="0">
                <a:solidFill>
                  <a:schemeClr val="bg1"/>
                </a:solidFill>
                <a:latin typeface="Andalus" pitchFamily="18" charset="-78"/>
                <a:cs typeface="Andalus" pitchFamily="18" charset="-78"/>
              </a:rPr>
              <a:t> personal and organisational </a:t>
            </a:r>
            <a:r>
              <a:rPr lang="de-CH" b="1" dirty="0" err="1" smtClean="0">
                <a:solidFill>
                  <a:schemeClr val="bg1"/>
                </a:solidFill>
                <a:latin typeface="Andalus" pitchFamily="18" charset="-78"/>
                <a:cs typeface="Andalus" pitchFamily="18" charset="-78"/>
              </a:rPr>
              <a:t>sensitivity</a:t>
            </a:r>
            <a:endParaRPr lang="de-CH" b="1" dirty="0" smtClean="0">
              <a:solidFill>
                <a:schemeClr val="bg1"/>
              </a:solidFill>
              <a:latin typeface="Andalus" pitchFamily="18" charset="-78"/>
              <a:cs typeface="Andalus" pitchFamily="18" charset="-78"/>
            </a:endParaRPr>
          </a:p>
          <a:p>
            <a:r>
              <a:rPr lang="de-CH" b="1" dirty="0" smtClean="0">
                <a:solidFill>
                  <a:schemeClr val="bg1"/>
                </a:solidFill>
                <a:latin typeface="Andalus" pitchFamily="18" charset="-78"/>
                <a:cs typeface="Andalus" pitchFamily="18" charset="-78"/>
              </a:rPr>
              <a:t> </a:t>
            </a:r>
            <a:r>
              <a:rPr lang="de-CH" b="1" dirty="0" err="1" smtClean="0">
                <a:solidFill>
                  <a:schemeClr val="bg1"/>
                </a:solidFill>
                <a:latin typeface="Andalus" pitchFamily="18" charset="-78"/>
                <a:cs typeface="Andalus" pitchFamily="18" charset="-78"/>
              </a:rPr>
              <a:t>To</a:t>
            </a:r>
            <a:r>
              <a:rPr lang="de-CH" b="1" dirty="0" smtClean="0">
                <a:solidFill>
                  <a:schemeClr val="bg1"/>
                </a:solidFill>
                <a:latin typeface="Andalus" pitchFamily="18" charset="-78"/>
                <a:cs typeface="Andalus" pitchFamily="18" charset="-78"/>
              </a:rPr>
              <a:t> deal </a:t>
            </a:r>
            <a:r>
              <a:rPr lang="de-CH" b="1" dirty="0" err="1" smtClean="0">
                <a:solidFill>
                  <a:schemeClr val="bg1"/>
                </a:solidFill>
                <a:latin typeface="Andalus" pitchFamily="18" charset="-78"/>
                <a:cs typeface="Andalus" pitchFamily="18" charset="-78"/>
              </a:rPr>
              <a:t>with</a:t>
            </a:r>
            <a:r>
              <a:rPr lang="de-CH" b="1" dirty="0" smtClean="0">
                <a:solidFill>
                  <a:schemeClr val="bg1"/>
                </a:solidFill>
                <a:latin typeface="Andalus" pitchFamily="18" charset="-78"/>
                <a:cs typeface="Andalus" pitchFamily="18" charset="-78"/>
              </a:rPr>
              <a:t> </a:t>
            </a:r>
            <a:r>
              <a:rPr lang="de-CH" b="1" dirty="0" err="1" smtClean="0">
                <a:solidFill>
                  <a:schemeClr val="bg1"/>
                </a:solidFill>
                <a:latin typeface="Andalus" pitchFamily="18" charset="-78"/>
                <a:cs typeface="Andalus" pitchFamily="18" charset="-78"/>
              </a:rPr>
              <a:t>differences</a:t>
            </a:r>
            <a:r>
              <a:rPr lang="de-CH" b="1" dirty="0" smtClean="0">
                <a:solidFill>
                  <a:schemeClr val="bg1"/>
                </a:solidFill>
                <a:latin typeface="Andalus" pitchFamily="18" charset="-78"/>
                <a:cs typeface="Andalus" pitchFamily="18" charset="-78"/>
              </a:rPr>
              <a:t> and manage </a:t>
            </a:r>
            <a:r>
              <a:rPr lang="de-CH" b="1" dirty="0" err="1" smtClean="0">
                <a:solidFill>
                  <a:schemeClr val="bg1"/>
                </a:solidFill>
                <a:latin typeface="Andalus" pitchFamily="18" charset="-78"/>
                <a:cs typeface="Andalus" pitchFamily="18" charset="-78"/>
              </a:rPr>
              <a:t>difficult</a:t>
            </a:r>
            <a:r>
              <a:rPr lang="de-CH" b="1" dirty="0" smtClean="0">
                <a:solidFill>
                  <a:schemeClr val="bg1"/>
                </a:solidFill>
                <a:latin typeface="Andalus" pitchFamily="18" charset="-78"/>
                <a:cs typeface="Andalus" pitchFamily="18" charset="-78"/>
              </a:rPr>
              <a:t> </a:t>
            </a:r>
            <a:r>
              <a:rPr lang="de-CH" b="1" dirty="0" err="1" smtClean="0">
                <a:solidFill>
                  <a:schemeClr val="bg1"/>
                </a:solidFill>
                <a:latin typeface="Andalus" pitchFamily="18" charset="-78"/>
                <a:cs typeface="Andalus" pitchFamily="18" charset="-78"/>
              </a:rPr>
              <a:t>trade</a:t>
            </a:r>
            <a:r>
              <a:rPr lang="de-CH" b="1" dirty="0" smtClean="0">
                <a:solidFill>
                  <a:schemeClr val="bg1"/>
                </a:solidFill>
                <a:latin typeface="Andalus" pitchFamily="18" charset="-78"/>
                <a:cs typeface="Andalus" pitchFamily="18" charset="-78"/>
              </a:rPr>
              <a:t> </a:t>
            </a:r>
            <a:r>
              <a:rPr lang="de-CH" b="1" dirty="0" err="1" smtClean="0">
                <a:solidFill>
                  <a:schemeClr val="bg1"/>
                </a:solidFill>
                <a:latin typeface="Andalus" pitchFamily="18" charset="-78"/>
                <a:cs typeface="Andalus" pitchFamily="18" charset="-78"/>
              </a:rPr>
              <a:t>offs</a:t>
            </a:r>
            <a:endParaRPr lang="de-CH" b="1" dirty="0" smtClean="0">
              <a:solidFill>
                <a:schemeClr val="bg1"/>
              </a:solidFill>
              <a:latin typeface="Andalus" pitchFamily="18" charset="-78"/>
              <a:cs typeface="Andalus" pitchFamily="18" charset="-78"/>
            </a:endParaRPr>
          </a:p>
          <a:p>
            <a:r>
              <a:rPr lang="de-CH" b="1" dirty="0" err="1" smtClean="0">
                <a:solidFill>
                  <a:schemeClr val="bg1"/>
                </a:solidFill>
                <a:latin typeface="Andalus" pitchFamily="18" charset="-78"/>
                <a:cs typeface="Andalus" pitchFamily="18" charset="-78"/>
              </a:rPr>
              <a:t>Capacity</a:t>
            </a:r>
            <a:r>
              <a:rPr lang="de-CH" b="1" dirty="0" smtClean="0">
                <a:solidFill>
                  <a:schemeClr val="bg1"/>
                </a:solidFill>
                <a:latin typeface="Andalus" pitchFamily="18" charset="-78"/>
                <a:cs typeface="Andalus" pitchFamily="18" charset="-78"/>
              </a:rPr>
              <a:t> </a:t>
            </a:r>
            <a:r>
              <a:rPr lang="de-CH" b="1" dirty="0" err="1" smtClean="0">
                <a:solidFill>
                  <a:schemeClr val="bg1"/>
                </a:solidFill>
                <a:latin typeface="Andalus" pitchFamily="18" charset="-78"/>
                <a:cs typeface="Andalus" pitchFamily="18" charset="-78"/>
              </a:rPr>
              <a:t>to</a:t>
            </a:r>
            <a:r>
              <a:rPr lang="de-CH" b="1" dirty="0" smtClean="0">
                <a:solidFill>
                  <a:schemeClr val="bg1"/>
                </a:solidFill>
                <a:latin typeface="Andalus" pitchFamily="18" charset="-78"/>
                <a:cs typeface="Andalus" pitchFamily="18" charset="-78"/>
              </a:rPr>
              <a:t> </a:t>
            </a:r>
            <a:r>
              <a:rPr lang="de-CH" b="1" dirty="0" err="1" smtClean="0">
                <a:solidFill>
                  <a:schemeClr val="bg1"/>
                </a:solidFill>
                <a:latin typeface="Andalus" pitchFamily="18" charset="-78"/>
                <a:cs typeface="Andalus" pitchFamily="18" charset="-78"/>
              </a:rPr>
              <a:t>acknowledge</a:t>
            </a:r>
            <a:r>
              <a:rPr lang="de-CH" b="1" dirty="0" smtClean="0">
                <a:solidFill>
                  <a:schemeClr val="bg1"/>
                </a:solidFill>
                <a:latin typeface="Andalus" pitchFamily="18" charset="-78"/>
                <a:cs typeface="Andalus" pitchFamily="18" charset="-78"/>
              </a:rPr>
              <a:t> </a:t>
            </a:r>
            <a:r>
              <a:rPr lang="de-CH" b="1" dirty="0" err="1" smtClean="0">
                <a:solidFill>
                  <a:schemeClr val="bg1"/>
                </a:solidFill>
                <a:latin typeface="Andalus" pitchFamily="18" charset="-78"/>
                <a:cs typeface="Andalus" pitchFamily="18" charset="-78"/>
              </a:rPr>
              <a:t>others</a:t>
            </a:r>
            <a:r>
              <a:rPr lang="de-CH" b="1" dirty="0" smtClean="0">
                <a:solidFill>
                  <a:schemeClr val="bg1"/>
                </a:solidFill>
                <a:latin typeface="Andalus" pitchFamily="18" charset="-78"/>
                <a:cs typeface="Andalus" pitchFamily="18" charset="-78"/>
              </a:rPr>
              <a:t> </a:t>
            </a:r>
            <a:r>
              <a:rPr lang="de-CH" b="1" dirty="0" err="1" smtClean="0">
                <a:solidFill>
                  <a:schemeClr val="bg1"/>
                </a:solidFill>
                <a:latin typeface="Andalus" pitchFamily="18" charset="-78"/>
                <a:cs typeface="Andalus" pitchFamily="18" charset="-78"/>
              </a:rPr>
              <a:t>contribution</a:t>
            </a:r>
            <a:endParaRPr lang="de-CH" b="1" dirty="0" smtClean="0">
              <a:solidFill>
                <a:schemeClr val="bg1"/>
              </a:solidFill>
              <a:latin typeface="Andalus" pitchFamily="18" charset="-78"/>
              <a:cs typeface="Andalus" pitchFamily="18" charset="-78"/>
            </a:endParaRPr>
          </a:p>
          <a:p>
            <a:endParaRPr lang="de-CH" dirty="0">
              <a:latin typeface="Andalus" pitchFamily="18" charset="-78"/>
              <a:cs typeface="Andalus" pitchFamily="18" charset="-78"/>
            </a:endParaRPr>
          </a:p>
        </p:txBody>
      </p:sp>
      <p:pic>
        <p:nvPicPr>
          <p:cNvPr id="47106" name="Picture 2" descr="http://cdn.projectsmart.co.uk/img/skills-puzzle.png"/>
          <p:cNvPicPr>
            <a:picLocks noChangeAspect="1" noChangeArrowheads="1"/>
          </p:cNvPicPr>
          <p:nvPr/>
        </p:nvPicPr>
        <p:blipFill>
          <a:blip r:embed="rId2" cstate="print"/>
          <a:srcRect/>
          <a:stretch>
            <a:fillRect/>
          </a:stretch>
        </p:blipFill>
        <p:spPr bwMode="auto">
          <a:xfrm>
            <a:off x="6516216" y="620688"/>
            <a:ext cx="2114550" cy="18573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err="1" smtClean="0">
                <a:solidFill>
                  <a:schemeClr val="bg1"/>
                </a:solidFill>
              </a:rPr>
              <a:t>Balancing</a:t>
            </a:r>
            <a:r>
              <a:rPr lang="de-CH" dirty="0" smtClean="0">
                <a:solidFill>
                  <a:schemeClr val="bg1"/>
                </a:solidFill>
              </a:rPr>
              <a:t> </a:t>
            </a:r>
            <a:r>
              <a:rPr lang="de-CH" dirty="0" err="1" smtClean="0">
                <a:solidFill>
                  <a:schemeClr val="bg1"/>
                </a:solidFill>
              </a:rPr>
              <a:t>act</a:t>
            </a:r>
            <a:endParaRPr lang="de-CH" dirty="0">
              <a:solidFill>
                <a:schemeClr val="bg1"/>
              </a:solidFill>
            </a:endParaRPr>
          </a:p>
        </p:txBody>
      </p:sp>
      <p:sp>
        <p:nvSpPr>
          <p:cNvPr id="5" name="Inhaltsplatzhalter 4"/>
          <p:cNvSpPr>
            <a:spLocks noGrp="1"/>
          </p:cNvSpPr>
          <p:nvPr>
            <p:ph sz="half" idx="1"/>
          </p:nvPr>
        </p:nvSpPr>
        <p:spPr>
          <a:solidFill>
            <a:schemeClr val="accent3">
              <a:lumMod val="20000"/>
              <a:lumOff val="80000"/>
            </a:schemeClr>
          </a:solidFill>
        </p:spPr>
        <p:txBody>
          <a:bodyPr/>
          <a:lstStyle/>
          <a:p>
            <a:endParaRPr lang="de-CH" dirty="0" smtClean="0"/>
          </a:p>
          <a:p>
            <a:endParaRPr lang="de-CH" dirty="0" smtClean="0"/>
          </a:p>
          <a:p>
            <a:r>
              <a:rPr lang="de-CH" b="1" dirty="0" smtClean="0">
                <a:latin typeface="Andalus" pitchFamily="18" charset="-78"/>
                <a:cs typeface="Andalus" pitchFamily="18" charset="-78"/>
              </a:rPr>
              <a:t>Health </a:t>
            </a:r>
            <a:r>
              <a:rPr lang="de-CH" b="1" dirty="0" err="1" smtClean="0">
                <a:latin typeface="Andalus" pitchFamily="18" charset="-78"/>
                <a:cs typeface="Andalus" pitchFamily="18" charset="-78"/>
              </a:rPr>
              <a:t>is</a:t>
            </a:r>
            <a:r>
              <a:rPr lang="de-CH" b="1" dirty="0" smtClean="0">
                <a:latin typeface="Andalus" pitchFamily="18" charset="-78"/>
                <a:cs typeface="Andalus" pitchFamily="18" charset="-78"/>
              </a:rPr>
              <a:t> a </a:t>
            </a:r>
            <a:r>
              <a:rPr lang="de-CH" b="1" dirty="0" err="1" smtClean="0">
                <a:latin typeface="Andalus" pitchFamily="18" charset="-78"/>
                <a:cs typeface="Andalus" pitchFamily="18" charset="-78"/>
              </a:rPr>
              <a:t>political</a:t>
            </a:r>
            <a:r>
              <a:rPr lang="de-CH" b="1" dirty="0" smtClean="0">
                <a:latin typeface="Andalus" pitchFamily="18" charset="-78"/>
                <a:cs typeface="Andalus" pitchFamily="18" charset="-78"/>
              </a:rPr>
              <a:t> </a:t>
            </a:r>
            <a:r>
              <a:rPr lang="de-CH" b="1" dirty="0" err="1" smtClean="0">
                <a:latin typeface="Andalus" pitchFamily="18" charset="-78"/>
                <a:cs typeface="Andalus" pitchFamily="18" charset="-78"/>
              </a:rPr>
              <a:t>choice</a:t>
            </a:r>
            <a:endParaRPr lang="de-CH" b="1" dirty="0">
              <a:latin typeface="Andalus" pitchFamily="18" charset="-78"/>
              <a:cs typeface="Andalus" pitchFamily="18" charset="-78"/>
            </a:endParaRPr>
          </a:p>
        </p:txBody>
      </p:sp>
      <p:sp>
        <p:nvSpPr>
          <p:cNvPr id="6" name="Inhaltsplatzhalter 5"/>
          <p:cNvSpPr>
            <a:spLocks noGrp="1"/>
          </p:cNvSpPr>
          <p:nvPr>
            <p:ph sz="half" idx="2"/>
          </p:nvPr>
        </p:nvSpPr>
        <p:spPr>
          <a:solidFill>
            <a:schemeClr val="accent5">
              <a:lumMod val="20000"/>
              <a:lumOff val="80000"/>
            </a:schemeClr>
          </a:solidFill>
        </p:spPr>
        <p:txBody>
          <a:bodyPr/>
          <a:lstStyle/>
          <a:p>
            <a:endParaRPr lang="de-CH" dirty="0" smtClean="0"/>
          </a:p>
          <a:p>
            <a:endParaRPr lang="de-CH" dirty="0" smtClean="0"/>
          </a:p>
          <a:p>
            <a:r>
              <a:rPr lang="de-CH" b="1" dirty="0" smtClean="0">
                <a:latin typeface="Andalus" pitchFamily="18" charset="-78"/>
                <a:cs typeface="Andalus" pitchFamily="18" charset="-78"/>
              </a:rPr>
              <a:t>Health in all </a:t>
            </a:r>
            <a:r>
              <a:rPr lang="de-CH" b="1" dirty="0" err="1" smtClean="0">
                <a:latin typeface="Andalus" pitchFamily="18" charset="-78"/>
                <a:cs typeface="Andalus" pitchFamily="18" charset="-78"/>
              </a:rPr>
              <a:t>Policies</a:t>
            </a:r>
            <a:r>
              <a:rPr lang="de-CH" b="1" dirty="0" smtClean="0">
                <a:latin typeface="Andalus" pitchFamily="18" charset="-78"/>
                <a:cs typeface="Andalus" pitchFamily="18" charset="-78"/>
              </a:rPr>
              <a:t> </a:t>
            </a:r>
            <a:r>
              <a:rPr lang="de-CH" b="1" dirty="0" err="1" smtClean="0">
                <a:latin typeface="Andalus" pitchFamily="18" charset="-78"/>
                <a:cs typeface="Andalus" pitchFamily="18" charset="-78"/>
              </a:rPr>
              <a:t>requires</a:t>
            </a:r>
            <a:r>
              <a:rPr lang="de-CH" b="1" dirty="0" smtClean="0">
                <a:latin typeface="Andalus" pitchFamily="18" charset="-78"/>
                <a:cs typeface="Andalus" pitchFamily="18" charset="-78"/>
              </a:rPr>
              <a:t> a </a:t>
            </a:r>
            <a:r>
              <a:rPr lang="de-CH" b="1" dirty="0" err="1" smtClean="0">
                <a:latin typeface="Andalus" pitchFamily="18" charset="-78"/>
                <a:cs typeface="Andalus" pitchFamily="18" charset="-78"/>
              </a:rPr>
              <a:t>range</a:t>
            </a:r>
            <a:r>
              <a:rPr lang="de-CH" b="1" dirty="0" smtClean="0">
                <a:latin typeface="Andalus" pitchFamily="18" charset="-78"/>
                <a:cs typeface="Andalus" pitchFamily="18" charset="-78"/>
              </a:rPr>
              <a:t> of </a:t>
            </a:r>
            <a:r>
              <a:rPr lang="de-CH" b="1" dirty="0" err="1" smtClean="0">
                <a:latin typeface="Andalus" pitchFamily="18" charset="-78"/>
                <a:cs typeface="Andalus" pitchFamily="18" charset="-78"/>
              </a:rPr>
              <a:t>technical</a:t>
            </a:r>
            <a:r>
              <a:rPr lang="de-CH" b="1" dirty="0" smtClean="0">
                <a:latin typeface="Andalus" pitchFamily="18" charset="-78"/>
                <a:cs typeface="Andalus" pitchFamily="18" charset="-78"/>
              </a:rPr>
              <a:t> </a:t>
            </a:r>
            <a:r>
              <a:rPr lang="de-CH" b="1" dirty="0" err="1" smtClean="0">
                <a:latin typeface="Andalus" pitchFamily="18" charset="-78"/>
                <a:cs typeface="Andalus" pitchFamily="18" charset="-78"/>
              </a:rPr>
              <a:t>skills</a:t>
            </a:r>
            <a:endParaRPr lang="de-CH" b="1" dirty="0">
              <a:latin typeface="Andalus" pitchFamily="18" charset="-78"/>
              <a:cs typeface="Andalus" pitchFamily="18" charset="-78"/>
            </a:endParaRPr>
          </a:p>
        </p:txBody>
      </p:sp>
      <p:pic>
        <p:nvPicPr>
          <p:cNvPr id="7" name="Picture 2" descr="http://www.mutualgain.org/communities/3/004/012/013/683/images/4596137118_pre.jpg"/>
          <p:cNvPicPr>
            <a:picLocks noChangeAspect="1" noChangeArrowheads="1"/>
          </p:cNvPicPr>
          <p:nvPr/>
        </p:nvPicPr>
        <p:blipFill>
          <a:blip r:embed="rId2" cstate="print"/>
          <a:srcRect/>
          <a:stretch>
            <a:fillRect/>
          </a:stretch>
        </p:blipFill>
        <p:spPr bwMode="auto">
          <a:xfrm>
            <a:off x="6300192" y="4149080"/>
            <a:ext cx="1371600" cy="1371601"/>
          </a:xfrm>
          <a:prstGeom prst="rect">
            <a:avLst/>
          </a:prstGeom>
          <a:noFill/>
        </p:spPr>
      </p:pic>
      <p:pic>
        <p:nvPicPr>
          <p:cNvPr id="1026" name="Picture 2" descr="http://old.minfin.gr/content-api/f/binaryChannel/minfin/datastore/18/85/5f/18855febf637394b5e7fafccb46f960d7eb1c33b/image/jpeg/5.jpg"/>
          <p:cNvPicPr>
            <a:picLocks noChangeAspect="1" noChangeArrowheads="1"/>
          </p:cNvPicPr>
          <p:nvPr/>
        </p:nvPicPr>
        <p:blipFill>
          <a:blip r:embed="rId3" cstate="print"/>
          <a:srcRect/>
          <a:stretch>
            <a:fillRect/>
          </a:stretch>
        </p:blipFill>
        <p:spPr bwMode="auto">
          <a:xfrm>
            <a:off x="1619672" y="4149080"/>
            <a:ext cx="2264693" cy="151107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457200" y="1600200"/>
            <a:ext cx="8507288" cy="4525963"/>
          </a:xfrm>
        </p:spPr>
        <p:txBody>
          <a:bodyPr/>
          <a:lstStyle/>
          <a:p>
            <a:r>
              <a:rPr lang="en-GB" dirty="0" smtClean="0"/>
              <a:t>Session objectives Day 1 and Day 2</a:t>
            </a:r>
          </a:p>
          <a:p>
            <a:r>
              <a:rPr lang="en-GB" dirty="0" smtClean="0"/>
              <a:t>Workshop content Day 1 and Day 2</a:t>
            </a:r>
          </a:p>
          <a:p>
            <a:r>
              <a:rPr lang="en-GB" dirty="0" smtClean="0"/>
              <a:t>21</a:t>
            </a:r>
            <a:r>
              <a:rPr lang="en-GB" baseline="30000" dirty="0" smtClean="0"/>
              <a:t>st</a:t>
            </a:r>
            <a:r>
              <a:rPr lang="en-GB" dirty="0" smtClean="0"/>
              <a:t> century health challenges and determinants</a:t>
            </a:r>
          </a:p>
          <a:p>
            <a:r>
              <a:rPr lang="en-GB" dirty="0" smtClean="0"/>
              <a:t>The </a:t>
            </a:r>
            <a:r>
              <a:rPr lang="en-GB" dirty="0" err="1" smtClean="0"/>
              <a:t>HiAP</a:t>
            </a:r>
            <a:r>
              <a:rPr lang="en-GB" dirty="0" smtClean="0"/>
              <a:t> approach and key principles </a:t>
            </a:r>
          </a:p>
          <a:p>
            <a:r>
              <a:rPr lang="en-GB" dirty="0" smtClean="0"/>
              <a:t>The Manual design</a:t>
            </a:r>
            <a:endParaRPr lang="en-GB" dirty="0"/>
          </a:p>
        </p:txBody>
      </p:sp>
    </p:spTree>
    <p:extLst>
      <p:ext uri="{BB962C8B-B14F-4D97-AF65-F5344CB8AC3E}">
        <p14:creationId xmlns:p14="http://schemas.microsoft.com/office/powerpoint/2010/main" val="2130756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b="1" dirty="0" err="1" smtClean="0">
                <a:solidFill>
                  <a:schemeClr val="bg1"/>
                </a:solidFill>
              </a:rPr>
              <a:t>Mindset</a:t>
            </a:r>
            <a:endParaRPr lang="de-CH" b="1" dirty="0">
              <a:solidFill>
                <a:schemeClr val="bg1"/>
              </a:solidFill>
            </a:endParaRPr>
          </a:p>
        </p:txBody>
      </p:sp>
      <p:sp>
        <p:nvSpPr>
          <p:cNvPr id="3" name="Inhaltsplatzhalter 2"/>
          <p:cNvSpPr>
            <a:spLocks noGrp="1"/>
          </p:cNvSpPr>
          <p:nvPr>
            <p:ph idx="1"/>
          </p:nvPr>
        </p:nvSpPr>
        <p:spPr>
          <a:ln>
            <a:solidFill>
              <a:srgbClr val="C00000"/>
            </a:solidFill>
          </a:ln>
        </p:spPr>
        <p:txBody>
          <a:bodyPr/>
          <a:lstStyle/>
          <a:p>
            <a:endParaRPr lang="en-US" dirty="0" smtClean="0"/>
          </a:p>
          <a:p>
            <a:r>
              <a:rPr lang="en-US" dirty="0" smtClean="0">
                <a:latin typeface="Andalus" pitchFamily="18" charset="-78"/>
                <a:cs typeface="Andalus" pitchFamily="18" charset="-78"/>
              </a:rPr>
              <a:t>shift in perspective so that all actors consider improved health and wellbeing as an overarching social goal that requires </a:t>
            </a:r>
            <a:r>
              <a:rPr lang="de-CH" dirty="0" err="1" smtClean="0">
                <a:latin typeface="Andalus" pitchFamily="18" charset="-78"/>
                <a:cs typeface="Andalus" pitchFamily="18" charset="-78"/>
              </a:rPr>
              <a:t>shared</a:t>
            </a:r>
            <a:r>
              <a:rPr lang="de-CH" dirty="0" smtClean="0">
                <a:latin typeface="Andalus" pitchFamily="18" charset="-78"/>
                <a:cs typeface="Andalus" pitchFamily="18" charset="-78"/>
              </a:rPr>
              <a:t> </a:t>
            </a:r>
            <a:r>
              <a:rPr lang="de-CH" dirty="0" err="1" smtClean="0">
                <a:latin typeface="Andalus" pitchFamily="18" charset="-78"/>
                <a:cs typeface="Andalus" pitchFamily="18" charset="-78"/>
              </a:rPr>
              <a:t>action</a:t>
            </a:r>
            <a:endParaRPr lang="de-CH" dirty="0" smtClean="0">
              <a:latin typeface="Andalus" pitchFamily="18" charset="-78"/>
              <a:cs typeface="Andalus" pitchFamily="18" charset="-78"/>
            </a:endParaRPr>
          </a:p>
          <a:p>
            <a:r>
              <a:rPr lang="en-US" dirty="0" smtClean="0">
                <a:latin typeface="Andalus" pitchFamily="18" charset="-78"/>
                <a:cs typeface="Andalus" pitchFamily="18" charset="-78"/>
              </a:rPr>
              <a:t>create a shared mental map for participants in relation to HIAP and equip them to be policy champions for HIAP and equity</a:t>
            </a:r>
            <a:endParaRPr lang="de-CH" dirty="0">
              <a:latin typeface="Andalus" pitchFamily="18" charset="-78"/>
              <a:cs typeface="Andalus" pitchFamily="18" charset="-78"/>
            </a:endParaRPr>
          </a:p>
        </p:txBody>
      </p:sp>
      <p:pic>
        <p:nvPicPr>
          <p:cNvPr id="70658" name="Picture 2" descr="http://blog.innovatormindset.com/wp-content/uploads/2011/09/Mind-Set-Pieces1.jpg"/>
          <p:cNvPicPr>
            <a:picLocks noChangeAspect="1" noChangeArrowheads="1"/>
          </p:cNvPicPr>
          <p:nvPr/>
        </p:nvPicPr>
        <p:blipFill>
          <a:blip r:embed="rId2" cstate="print"/>
          <a:srcRect/>
          <a:stretch>
            <a:fillRect/>
          </a:stretch>
        </p:blipFill>
        <p:spPr bwMode="auto">
          <a:xfrm>
            <a:off x="6444208" y="404664"/>
            <a:ext cx="1885874" cy="179158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048"/>
            <a:ext cx="8229600" cy="1143000"/>
          </a:xfrm>
        </p:spPr>
        <p:txBody>
          <a:bodyPr/>
          <a:lstStyle/>
          <a:p>
            <a:r>
              <a:rPr lang="en-GB" dirty="0" smtClean="0"/>
              <a:t>Workshop content</a:t>
            </a:r>
            <a:endParaRPr lang="en-GB" dirty="0"/>
          </a:p>
        </p:txBody>
      </p:sp>
      <p:sp>
        <p:nvSpPr>
          <p:cNvPr id="3" name="Content Placeholder 2"/>
          <p:cNvSpPr>
            <a:spLocks noGrp="1"/>
          </p:cNvSpPr>
          <p:nvPr>
            <p:ph idx="1"/>
          </p:nvPr>
        </p:nvSpPr>
        <p:spPr>
          <a:xfrm>
            <a:off x="251520" y="1052736"/>
            <a:ext cx="8640960" cy="5405366"/>
          </a:xfrm>
        </p:spPr>
        <p:txBody>
          <a:bodyPr>
            <a:normAutofit fontScale="92500" lnSpcReduction="20000"/>
          </a:bodyPr>
          <a:lstStyle/>
          <a:p>
            <a:r>
              <a:rPr lang="en-GB" dirty="0" smtClean="0"/>
              <a:t>Day 1</a:t>
            </a:r>
          </a:p>
          <a:p>
            <a:pPr lvl="1"/>
            <a:r>
              <a:rPr lang="en-GB" dirty="0" smtClean="0"/>
              <a:t>Central principles of Health in All Policies and overview </a:t>
            </a:r>
            <a:r>
              <a:rPr lang="en-GB" dirty="0"/>
              <a:t>of the manual </a:t>
            </a:r>
            <a:r>
              <a:rPr lang="en-GB" dirty="0" smtClean="0"/>
              <a:t>(mod. 1,2)</a:t>
            </a:r>
          </a:p>
          <a:p>
            <a:pPr lvl="1"/>
            <a:r>
              <a:rPr lang="en-GB" dirty="0" smtClean="0"/>
              <a:t>Key linkages between health and other sectors (mod. 3)</a:t>
            </a:r>
          </a:p>
          <a:p>
            <a:pPr lvl="1"/>
            <a:r>
              <a:rPr lang="en-GB" dirty="0" smtClean="0"/>
              <a:t>WHO Framework for Action Across Sectors and Health in All Policies </a:t>
            </a:r>
          </a:p>
          <a:p>
            <a:r>
              <a:rPr lang="en-GB" dirty="0" smtClean="0"/>
              <a:t>Day 2</a:t>
            </a:r>
          </a:p>
          <a:p>
            <a:pPr lvl="1"/>
            <a:r>
              <a:rPr lang="en-GB" dirty="0" smtClean="0"/>
              <a:t>Recap and role of government in </a:t>
            </a:r>
            <a:r>
              <a:rPr lang="en-GB" dirty="0" err="1" smtClean="0"/>
              <a:t>HiAP</a:t>
            </a:r>
            <a:r>
              <a:rPr lang="en-GB" dirty="0" smtClean="0"/>
              <a:t> (mod. 5)</a:t>
            </a:r>
          </a:p>
          <a:p>
            <a:pPr lvl="1"/>
            <a:r>
              <a:rPr lang="en-GB" dirty="0" smtClean="0"/>
              <a:t>Conditions that promote or hinder intersectoral action (mod. 5)</a:t>
            </a:r>
          </a:p>
          <a:p>
            <a:pPr lvl="1"/>
            <a:r>
              <a:rPr lang="en-GB" dirty="0" smtClean="0"/>
              <a:t>Policy-making at the local level (mod. 4)</a:t>
            </a:r>
          </a:p>
          <a:p>
            <a:pPr lvl="1"/>
            <a:r>
              <a:rPr lang="en-GB" dirty="0" smtClean="0"/>
              <a:t>Arguments (mod. 6) and Policy negotiation (mod. 8)</a:t>
            </a:r>
          </a:p>
          <a:p>
            <a:pPr lvl="1"/>
            <a:r>
              <a:rPr lang="en-GB" dirty="0" smtClean="0"/>
              <a:t>Role play</a:t>
            </a:r>
          </a:p>
          <a:p>
            <a:pPr marL="457200" lvl="1" indent="0">
              <a:buNone/>
            </a:pPr>
            <a:endParaRPr lang="en-GB" dirty="0" smtClean="0"/>
          </a:p>
          <a:p>
            <a:pPr lvl="1"/>
            <a:endParaRPr lang="en-GB" dirty="0" smtClean="0"/>
          </a:p>
          <a:p>
            <a:pPr lvl="1"/>
            <a:endParaRPr lang="en-GB" dirty="0"/>
          </a:p>
          <a:p>
            <a:pPr lvl="1"/>
            <a:endParaRPr lang="en-GB" dirty="0" smtClean="0"/>
          </a:p>
          <a:p>
            <a:pPr lvl="1"/>
            <a:endParaRPr lang="en-GB" dirty="0"/>
          </a:p>
        </p:txBody>
      </p:sp>
    </p:spTree>
    <p:extLst>
      <p:ext uri="{BB962C8B-B14F-4D97-AF65-F5344CB8AC3E}">
        <p14:creationId xmlns:p14="http://schemas.microsoft.com/office/powerpoint/2010/main" val="432040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 objectives Day 1 and 2</a:t>
            </a:r>
            <a:endParaRPr lang="en-GB" dirty="0"/>
          </a:p>
        </p:txBody>
      </p:sp>
      <p:sp>
        <p:nvSpPr>
          <p:cNvPr id="3" name="Content Placeholder 2"/>
          <p:cNvSpPr>
            <a:spLocks noGrp="1"/>
          </p:cNvSpPr>
          <p:nvPr>
            <p:ph idx="1"/>
          </p:nvPr>
        </p:nvSpPr>
        <p:spPr/>
        <p:txBody>
          <a:bodyPr/>
          <a:lstStyle/>
          <a:p>
            <a:r>
              <a:rPr lang="en-GB" dirty="0" smtClean="0"/>
              <a:t>Understand WHO's perspective on the Health in All Policies approach</a:t>
            </a:r>
          </a:p>
          <a:p>
            <a:r>
              <a:rPr lang="en-GB" dirty="0" smtClean="0"/>
              <a:t>Understand the organization of the WHO training manual</a:t>
            </a:r>
          </a:p>
          <a:p>
            <a:r>
              <a:rPr lang="en-GB" dirty="0" smtClean="0"/>
              <a:t>Be familiar with the importance of key issues in training: context and the use of role plays in the training approach</a:t>
            </a:r>
            <a:endParaRPr lang="en-GB" dirty="0"/>
          </a:p>
        </p:txBody>
      </p:sp>
    </p:spTree>
    <p:extLst>
      <p:ext uri="{BB962C8B-B14F-4D97-AF65-F5344CB8AC3E}">
        <p14:creationId xmlns:p14="http://schemas.microsoft.com/office/powerpoint/2010/main" val="814646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CH" dirty="0" smtClean="0"/>
          </a:p>
          <a:p>
            <a:r>
              <a:rPr lang="de-CH" dirty="0" smtClean="0"/>
              <a:t>The </a:t>
            </a:r>
            <a:r>
              <a:rPr lang="de-CH" dirty="0" err="1" smtClean="0"/>
              <a:t>challenges</a:t>
            </a:r>
            <a:r>
              <a:rPr lang="de-CH" dirty="0" smtClean="0"/>
              <a:t> </a:t>
            </a:r>
            <a:r>
              <a:rPr lang="de-CH" dirty="0" err="1" smtClean="0"/>
              <a:t>facing</a:t>
            </a:r>
            <a:r>
              <a:rPr lang="de-CH" dirty="0" smtClean="0"/>
              <a:t> </a:t>
            </a:r>
            <a:r>
              <a:rPr lang="de-CH" dirty="0" err="1" smtClean="0"/>
              <a:t>public</a:t>
            </a:r>
            <a:r>
              <a:rPr lang="de-CH" dirty="0" smtClean="0"/>
              <a:t> health, and </a:t>
            </a:r>
            <a:r>
              <a:rPr lang="de-CH" dirty="0" err="1" smtClean="0"/>
              <a:t>the</a:t>
            </a:r>
            <a:r>
              <a:rPr lang="de-CH" dirty="0" smtClean="0"/>
              <a:t> </a:t>
            </a:r>
            <a:r>
              <a:rPr lang="de-CH" dirty="0" err="1" smtClean="0"/>
              <a:t>broader</a:t>
            </a:r>
            <a:r>
              <a:rPr lang="de-CH" dirty="0" smtClean="0"/>
              <a:t> </a:t>
            </a:r>
            <a:r>
              <a:rPr lang="de-CH" dirty="0" err="1" smtClean="0"/>
              <a:t>world</a:t>
            </a:r>
            <a:r>
              <a:rPr lang="de-CH" dirty="0" smtClean="0"/>
              <a:t> </a:t>
            </a:r>
            <a:r>
              <a:rPr lang="de-CH" dirty="0" err="1" smtClean="0"/>
              <a:t>context</a:t>
            </a:r>
            <a:r>
              <a:rPr lang="de-CH" dirty="0" smtClean="0"/>
              <a:t> in </a:t>
            </a:r>
            <a:r>
              <a:rPr lang="de-CH" dirty="0" err="1" smtClean="0"/>
              <a:t>which</a:t>
            </a:r>
            <a:r>
              <a:rPr lang="de-CH" dirty="0" smtClean="0"/>
              <a:t> </a:t>
            </a:r>
            <a:r>
              <a:rPr lang="de-CH" dirty="0" err="1" smtClean="0"/>
              <a:t>we</a:t>
            </a:r>
            <a:r>
              <a:rPr lang="de-CH" dirty="0" smtClean="0"/>
              <a:t> </a:t>
            </a:r>
            <a:r>
              <a:rPr lang="de-CH" dirty="0" err="1" smtClean="0"/>
              <a:t>struggle</a:t>
            </a:r>
            <a:r>
              <a:rPr lang="de-CH" dirty="0" smtClean="0"/>
              <a:t>, </a:t>
            </a:r>
            <a:r>
              <a:rPr lang="de-CH" dirty="0" err="1" smtClean="0"/>
              <a:t>have</a:t>
            </a:r>
            <a:r>
              <a:rPr lang="de-CH" dirty="0" smtClean="0"/>
              <a:t> </a:t>
            </a:r>
            <a:r>
              <a:rPr lang="de-CH" dirty="0" err="1" smtClean="0"/>
              <a:t>become</a:t>
            </a:r>
            <a:r>
              <a:rPr lang="de-CH" dirty="0" smtClean="0"/>
              <a:t> </a:t>
            </a:r>
            <a:r>
              <a:rPr lang="de-CH" dirty="0" err="1" smtClean="0"/>
              <a:t>too</a:t>
            </a:r>
            <a:r>
              <a:rPr lang="de-CH" dirty="0" smtClean="0"/>
              <a:t> </a:t>
            </a:r>
            <a:r>
              <a:rPr lang="de-CH" dirty="0" err="1" smtClean="0"/>
              <a:t>numerous</a:t>
            </a:r>
            <a:r>
              <a:rPr lang="de-CH" dirty="0" smtClean="0"/>
              <a:t> and </a:t>
            </a:r>
            <a:r>
              <a:rPr lang="de-CH" dirty="0" err="1" smtClean="0"/>
              <a:t>too</a:t>
            </a:r>
            <a:r>
              <a:rPr lang="de-CH" dirty="0" smtClean="0"/>
              <a:t> </a:t>
            </a:r>
            <a:r>
              <a:rPr lang="de-CH" dirty="0" err="1" smtClean="0"/>
              <a:t>complex</a:t>
            </a:r>
            <a:r>
              <a:rPr lang="de-CH" dirty="0" smtClean="0"/>
              <a:t> </a:t>
            </a:r>
            <a:r>
              <a:rPr lang="de-CH" dirty="0" err="1" smtClean="0"/>
              <a:t>for</a:t>
            </a:r>
            <a:r>
              <a:rPr lang="de-CH" dirty="0" smtClean="0"/>
              <a:t> a </a:t>
            </a:r>
            <a:r>
              <a:rPr lang="de-CH" dirty="0" err="1" smtClean="0"/>
              <a:t>business</a:t>
            </a:r>
            <a:r>
              <a:rPr lang="de-CH" dirty="0" smtClean="0"/>
              <a:t> </a:t>
            </a:r>
            <a:r>
              <a:rPr lang="de-CH" dirty="0" err="1" smtClean="0"/>
              <a:t>as</a:t>
            </a:r>
            <a:r>
              <a:rPr lang="de-CH" dirty="0" smtClean="0"/>
              <a:t> </a:t>
            </a:r>
            <a:r>
              <a:rPr lang="de-CH" dirty="0" err="1" smtClean="0"/>
              <a:t>usual</a:t>
            </a:r>
            <a:r>
              <a:rPr lang="de-CH" dirty="0" smtClean="0"/>
              <a:t> </a:t>
            </a:r>
            <a:r>
              <a:rPr lang="de-CH" dirty="0" err="1" smtClean="0"/>
              <a:t>approach</a:t>
            </a:r>
            <a:r>
              <a:rPr lang="de-CH" dirty="0" smtClean="0"/>
              <a:t>.</a:t>
            </a:r>
          </a:p>
          <a:p>
            <a:endParaRPr lang="de-CH" dirty="0"/>
          </a:p>
          <a:p>
            <a:r>
              <a:rPr lang="de-CH" dirty="0" smtClean="0"/>
              <a:t>Margaret Chan, DG WHO </a:t>
            </a:r>
            <a:endParaRPr lang="de-CH" dirty="0"/>
          </a:p>
        </p:txBody>
      </p:sp>
      <p:sp>
        <p:nvSpPr>
          <p:cNvPr id="2" name="Titel 1"/>
          <p:cNvSpPr>
            <a:spLocks noGrp="1"/>
          </p:cNvSpPr>
          <p:nvPr>
            <p:ph type="title"/>
          </p:nvPr>
        </p:nvSpPr>
        <p:spPr>
          <a:solidFill>
            <a:schemeClr val="accent2"/>
          </a:solidFill>
        </p:spPr>
        <p:txBody>
          <a:bodyPr>
            <a:normAutofit fontScale="90000"/>
          </a:bodyPr>
          <a:lstStyle/>
          <a:p>
            <a:r>
              <a:rPr lang="de-CH" dirty="0" smtClean="0">
                <a:solidFill>
                  <a:schemeClr val="bg1"/>
                </a:solidFill>
              </a:rPr>
              <a:t>21st </a:t>
            </a:r>
            <a:r>
              <a:rPr lang="de-CH" dirty="0" err="1" smtClean="0">
                <a:solidFill>
                  <a:schemeClr val="bg1"/>
                </a:solidFill>
              </a:rPr>
              <a:t>century</a:t>
            </a:r>
            <a:r>
              <a:rPr lang="de-CH" dirty="0" smtClean="0">
                <a:solidFill>
                  <a:schemeClr val="bg1"/>
                </a:solidFill>
              </a:rPr>
              <a:t> </a:t>
            </a:r>
            <a:r>
              <a:rPr lang="de-CH" dirty="0" err="1" smtClean="0">
                <a:solidFill>
                  <a:schemeClr val="bg1"/>
                </a:solidFill>
              </a:rPr>
              <a:t>dynamics</a:t>
            </a:r>
            <a:r>
              <a:rPr lang="de-CH" dirty="0" smtClean="0">
                <a:solidFill>
                  <a:schemeClr val="bg1"/>
                </a:solidFill>
              </a:rPr>
              <a:t>: </a:t>
            </a:r>
            <a:r>
              <a:rPr lang="de-CH" dirty="0" err="1" smtClean="0">
                <a:solidFill>
                  <a:schemeClr val="bg1"/>
                </a:solidFill>
              </a:rPr>
              <a:t>Starting</a:t>
            </a:r>
            <a:r>
              <a:rPr lang="de-CH" dirty="0" smtClean="0">
                <a:solidFill>
                  <a:schemeClr val="bg1"/>
                </a:solidFill>
              </a:rPr>
              <a:t> </a:t>
            </a:r>
            <a:r>
              <a:rPr lang="de-CH" dirty="0" err="1" smtClean="0">
                <a:solidFill>
                  <a:schemeClr val="bg1"/>
                </a:solidFill>
              </a:rPr>
              <a:t>point</a:t>
            </a:r>
            <a:r>
              <a:rPr lang="de-CH" dirty="0" smtClean="0">
                <a:solidFill>
                  <a:schemeClr val="bg1"/>
                </a:solidFill>
              </a:rPr>
              <a:t> </a:t>
            </a:r>
            <a:endParaRPr lang="de-CH" dirty="0">
              <a:solidFill>
                <a:schemeClr val="bg1"/>
              </a:solidFill>
            </a:endParaRPr>
          </a:p>
        </p:txBody>
      </p:sp>
      <p:pic>
        <p:nvPicPr>
          <p:cNvPr id="59394" name="Picture 2" descr="http://images.forbes.com/media/lists/11/2009/margaret-chan.jpg"/>
          <p:cNvPicPr>
            <a:picLocks noChangeAspect="1" noChangeArrowheads="1"/>
          </p:cNvPicPr>
          <p:nvPr/>
        </p:nvPicPr>
        <p:blipFill>
          <a:blip r:embed="rId2" cstate="print"/>
          <a:srcRect/>
          <a:stretch>
            <a:fillRect/>
          </a:stretch>
        </p:blipFill>
        <p:spPr bwMode="auto">
          <a:xfrm>
            <a:off x="5940152" y="4293096"/>
            <a:ext cx="2376264" cy="1663385"/>
          </a:xfrm>
          <a:prstGeom prst="rect">
            <a:avLst/>
          </a:prstGeom>
          <a:noFill/>
        </p:spPr>
      </p:pic>
      <p:sp>
        <p:nvSpPr>
          <p:cNvPr id="5" name="Fußzeilenplatzhalter 4"/>
          <p:cNvSpPr>
            <a:spLocks noGrp="1"/>
          </p:cNvSpPr>
          <p:nvPr>
            <p:ph type="ftr" sz="quarter" idx="11"/>
          </p:nvPr>
        </p:nvSpPr>
        <p:spPr>
          <a:xfrm>
            <a:off x="3124200" y="6356350"/>
            <a:ext cx="3608040" cy="365125"/>
          </a:xfrm>
        </p:spPr>
        <p:txBody>
          <a:bodyPr/>
          <a:lstStyle/>
          <a:p>
            <a:r>
              <a:rPr lang="de-CH" dirty="0"/>
              <a:t>Kickbusch, WHO </a:t>
            </a:r>
            <a:r>
              <a:rPr lang="en-US" dirty="0"/>
              <a:t>Health in All Policies Training: </a:t>
            </a:r>
          </a:p>
          <a:p>
            <a:r>
              <a:rPr lang="en-US" dirty="0"/>
              <a:t>Trainers' meeting 24-26 March 2015, Geneva</a:t>
            </a:r>
            <a:endParaRPr lang="de-CH" dirty="0"/>
          </a:p>
        </p:txBody>
      </p:sp>
    </p:spTree>
    <p:extLst>
      <p:ext uri="{BB962C8B-B14F-4D97-AF65-F5344CB8AC3E}">
        <p14:creationId xmlns:p14="http://schemas.microsoft.com/office/powerpoint/2010/main" val="872476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GB" dirty="0" smtClean="0">
                <a:solidFill>
                  <a:schemeClr val="bg1"/>
                </a:solidFill>
              </a:rPr>
              <a:t>Complexity</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solidFill>
                  <a:srgbClr val="C00000"/>
                </a:solidFill>
              </a:rPr>
              <a:t>The complexity of problem requires systems approaches and networked responses at all levels and force policy makers to move beyond silos</a:t>
            </a:r>
            <a:r>
              <a:rPr lang="en-US" dirty="0" smtClean="0"/>
              <a:t>. </a:t>
            </a:r>
          </a:p>
          <a:p>
            <a:pPr>
              <a:defRPr/>
            </a:pPr>
            <a:r>
              <a:rPr lang="en-US" dirty="0"/>
              <a:t>Wicked problems require innovative, comprehensive solutions that can be modified in the light of experience and on-the-ground feedback. </a:t>
            </a:r>
          </a:p>
          <a:p>
            <a:pPr>
              <a:defRPr/>
            </a:pPr>
            <a:r>
              <a:rPr lang="de-DE" dirty="0"/>
              <a:t>The solution depends on how the problem is </a:t>
            </a:r>
            <a:r>
              <a:rPr lang="de-DE" b="1" dirty="0">
                <a:solidFill>
                  <a:srgbClr val="C00000"/>
                </a:solidFill>
              </a:rPr>
              <a:t>framed</a:t>
            </a:r>
            <a:r>
              <a:rPr lang="de-DE" dirty="0">
                <a:solidFill>
                  <a:srgbClr val="CC0000"/>
                </a:solidFill>
              </a:rPr>
              <a:t> </a:t>
            </a:r>
            <a:r>
              <a:rPr lang="de-DE" dirty="0"/>
              <a:t>and vice-versa (i.e. </a:t>
            </a:r>
            <a:r>
              <a:rPr lang="de-DE" b="1" dirty="0">
                <a:solidFill>
                  <a:srgbClr val="C00000"/>
                </a:solidFill>
              </a:rPr>
              <a:t>the problem definition depends on the solution</a:t>
            </a:r>
            <a:r>
              <a:rPr lang="de-DE" dirty="0"/>
              <a:t>) </a:t>
            </a:r>
            <a:endParaRPr lang="en-AU" dirty="0"/>
          </a:p>
          <a:p>
            <a:endParaRPr lang="en-GB" dirty="0"/>
          </a:p>
        </p:txBody>
      </p:sp>
    </p:spTree>
    <p:extLst>
      <p:ext uri="{BB962C8B-B14F-4D97-AF65-F5344CB8AC3E}">
        <p14:creationId xmlns:p14="http://schemas.microsoft.com/office/powerpoint/2010/main" val="3331449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solidFill>
        </p:spPr>
        <p:txBody>
          <a:bodyPr/>
          <a:lstStyle/>
          <a:p>
            <a:r>
              <a:rPr lang="de-CH" dirty="0" smtClean="0">
                <a:solidFill>
                  <a:schemeClr val="bg1"/>
                </a:solidFill>
              </a:rPr>
              <a:t>Systems response….</a:t>
            </a:r>
            <a:endParaRPr lang="de-CH" dirty="0">
              <a:solidFill>
                <a:schemeClr val="bg1"/>
              </a:solidFill>
            </a:endParaRPr>
          </a:p>
        </p:txBody>
      </p:sp>
      <p:sp>
        <p:nvSpPr>
          <p:cNvPr id="3" name="Inhaltsplatzhalter 2"/>
          <p:cNvSpPr>
            <a:spLocks noGrp="1"/>
          </p:cNvSpPr>
          <p:nvPr>
            <p:ph idx="1"/>
          </p:nvPr>
        </p:nvSpPr>
        <p:spPr>
          <a:xfrm>
            <a:off x="611560" y="1268760"/>
            <a:ext cx="8229600" cy="4525963"/>
          </a:xfrm>
        </p:spPr>
        <p:txBody>
          <a:bodyPr>
            <a:normAutofit/>
          </a:bodyPr>
          <a:lstStyle/>
          <a:p>
            <a:r>
              <a:rPr lang="en-US" sz="3600" b="1" dirty="0"/>
              <a:t>Population health interventions:</a:t>
            </a:r>
          </a:p>
          <a:p>
            <a:pPr>
              <a:buNone/>
            </a:pPr>
            <a:r>
              <a:rPr lang="en-US" dirty="0" smtClean="0"/>
              <a:t>Aim to change the social context that gives rise to health its distribution (Rose in </a:t>
            </a:r>
            <a:r>
              <a:rPr lang="en-US" dirty="0" err="1" smtClean="0"/>
              <a:t>Frohlich</a:t>
            </a:r>
            <a:r>
              <a:rPr lang="en-US" dirty="0" smtClean="0"/>
              <a:t>, 2014) [tipping points</a:t>
            </a:r>
            <a:r>
              <a:rPr lang="en-US" dirty="0" smtClean="0">
                <a:sym typeface="Wingdings" panose="05000000000000000000" pitchFamily="2" charset="2"/>
              </a:rPr>
              <a:t> large failures; risk dominos] </a:t>
            </a:r>
            <a:endParaRPr lang="en-US" dirty="0" smtClean="0"/>
          </a:p>
          <a:p>
            <a:endParaRPr lang="de-CH" dirty="0"/>
          </a:p>
          <a:p>
            <a:pPr algn="ctr">
              <a:buNone/>
            </a:pPr>
            <a:r>
              <a:rPr lang="de-CH" sz="2600" dirty="0"/>
              <a:t>                                                                                                           </a:t>
            </a:r>
            <a:endParaRPr lang="de-CH" dirty="0"/>
          </a:p>
        </p:txBody>
      </p:sp>
      <p:pic>
        <p:nvPicPr>
          <p:cNvPr id="1026" name="Picture 2" descr="http://image.slidesharecdn.com/davidbutler-jonesopeningplenary-120219125340-phpapp02/95/slide-8-728.jpg?1329677875"/>
          <p:cNvPicPr>
            <a:picLocks noChangeAspect="1" noChangeArrowheads="1"/>
          </p:cNvPicPr>
          <p:nvPr/>
        </p:nvPicPr>
        <p:blipFill>
          <a:blip r:embed="rId2" cstate="print"/>
          <a:srcRect/>
          <a:stretch>
            <a:fillRect/>
          </a:stretch>
        </p:blipFill>
        <p:spPr bwMode="auto">
          <a:xfrm>
            <a:off x="696144" y="4176742"/>
            <a:ext cx="2592288" cy="1944217"/>
          </a:xfrm>
          <a:prstGeom prst="rect">
            <a:avLst/>
          </a:prstGeom>
          <a:noFill/>
        </p:spPr>
      </p:pic>
      <p:pic>
        <p:nvPicPr>
          <p:cNvPr id="6" name="Picture 2" descr="http://www.gtzkenyahealth.com/blog3/wp-content/uploads/2011/03/Pages-from-CP045_2009-0808_WOS_Pandemic_Readiness-FINAL.jpg"/>
          <p:cNvPicPr>
            <a:picLocks noChangeAspect="1" noChangeArrowheads="1"/>
          </p:cNvPicPr>
          <p:nvPr/>
        </p:nvPicPr>
        <p:blipFill>
          <a:blip r:embed="rId3" cstate="print"/>
          <a:srcRect/>
          <a:stretch>
            <a:fillRect/>
          </a:stretch>
        </p:blipFill>
        <p:spPr bwMode="auto">
          <a:xfrm>
            <a:off x="3288432" y="3897812"/>
            <a:ext cx="2376264" cy="2178243"/>
          </a:xfrm>
          <a:prstGeom prst="rect">
            <a:avLst/>
          </a:prstGeom>
          <a:noFill/>
        </p:spPr>
      </p:pic>
      <p:pic>
        <p:nvPicPr>
          <p:cNvPr id="76802" name="Picture 2" descr="http://www.plensat.com/wp-content/uploads/2013/07/Obesity-system.jpg"/>
          <p:cNvPicPr>
            <a:picLocks noChangeAspect="1" noChangeArrowheads="1"/>
          </p:cNvPicPr>
          <p:nvPr/>
        </p:nvPicPr>
        <p:blipFill>
          <a:blip r:embed="rId4" cstate="print"/>
          <a:srcRect/>
          <a:stretch>
            <a:fillRect/>
          </a:stretch>
        </p:blipFill>
        <p:spPr bwMode="auto">
          <a:xfrm>
            <a:off x="5652120" y="3771038"/>
            <a:ext cx="2952328" cy="2214246"/>
          </a:xfrm>
          <a:prstGeom prst="rect">
            <a:avLst/>
          </a:prstGeom>
          <a:noFill/>
        </p:spPr>
      </p:pic>
    </p:spTree>
    <p:extLst>
      <p:ext uri="{BB962C8B-B14F-4D97-AF65-F5344CB8AC3E}">
        <p14:creationId xmlns:p14="http://schemas.microsoft.com/office/powerpoint/2010/main" val="46664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99" y="1138301"/>
            <a:ext cx="1393249" cy="195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2057400" y="1658449"/>
            <a:ext cx="1981200" cy="1295400"/>
          </a:xfrm>
          <a:prstGeom prst="wedgeRoundRectCallout">
            <a:avLst>
              <a:gd name="adj1" fmla="val -20833"/>
              <a:gd name="adj2" fmla="val 912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Inequalities are killing on a grand </a:t>
            </a:r>
            <a:r>
              <a:rPr lang="en-US" dirty="0" smtClean="0"/>
              <a:t>scale…</a:t>
            </a:r>
            <a:endParaRPr lang="en-US" dirty="0"/>
          </a:p>
          <a:p>
            <a:endParaRPr lang="en-US" dirty="0"/>
          </a:p>
        </p:txBody>
      </p:sp>
      <p:grpSp>
        <p:nvGrpSpPr>
          <p:cNvPr id="10" name="Group 9"/>
          <p:cNvGrpSpPr/>
          <p:nvPr/>
        </p:nvGrpSpPr>
        <p:grpSpPr>
          <a:xfrm>
            <a:off x="3876653" y="809188"/>
            <a:ext cx="5338325" cy="5075170"/>
            <a:chOff x="4603242" y="1658449"/>
            <a:chExt cx="5338325" cy="507517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675" t="21875" r="19180" b="13889"/>
            <a:stretch/>
          </p:blipFill>
          <p:spPr bwMode="auto">
            <a:xfrm>
              <a:off x="4603242" y="1658449"/>
              <a:ext cx="5338325"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535084" y="4021579"/>
              <a:ext cx="1103031" cy="879382"/>
            </a:xfrm>
            <a:prstGeom prst="rect">
              <a:avLst/>
            </a:prstGeom>
            <a:noFill/>
            <a:ln/>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descr="C:\Program Files (x86)\Microsoft Office\MEDIA\CAGCAT10\j01494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2405" y="2455865"/>
              <a:ext cx="807662" cy="82073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Program Files (x86)\Microsoft Office\MEDIA\CAGCAT10\j022201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0" y="3938111"/>
              <a:ext cx="1042569" cy="10463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53000" y="5638800"/>
              <a:ext cx="4870699" cy="1024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Program Files (x86)\Microsoft Office\MEDIA\CAGCAT10\j0300840.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5630214"/>
              <a:ext cx="1164498" cy="980877"/>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Program Files (x86)\Microsoft Office\MEDIA\CAGCAT10\j0305257.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30915" y="5406438"/>
              <a:ext cx="826170" cy="132718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ontent Placeholder 10"/>
          <p:cNvSpPr>
            <a:spLocks noGrp="1"/>
          </p:cNvSpPr>
          <p:nvPr>
            <p:ph sz="half" idx="1"/>
          </p:nvPr>
        </p:nvSpPr>
        <p:spPr>
          <a:xfrm>
            <a:off x="76200" y="3299167"/>
            <a:ext cx="4150211" cy="3482633"/>
          </a:xfrm>
        </p:spPr>
        <p:txBody>
          <a:bodyPr>
            <a:normAutofit/>
          </a:bodyPr>
          <a:lstStyle/>
          <a:p>
            <a:pPr>
              <a:spcAft>
                <a:spcPts val="600"/>
              </a:spcAft>
            </a:pPr>
            <a:r>
              <a:rPr lang="en-US" sz="2000" dirty="0" smtClean="0"/>
              <a:t>The </a:t>
            </a:r>
            <a:r>
              <a:rPr lang="en-US" sz="2000" dirty="0"/>
              <a:t>circumstances in which people are born, grow up, live, work and age, and the systems </a:t>
            </a:r>
            <a:r>
              <a:rPr lang="en-US" sz="2000" dirty="0" smtClean="0"/>
              <a:t>in </a:t>
            </a:r>
            <a:r>
              <a:rPr lang="en-US" sz="2000" dirty="0"/>
              <a:t>place to deal with illness. </a:t>
            </a:r>
          </a:p>
          <a:p>
            <a:pPr>
              <a:spcAft>
                <a:spcPts val="600"/>
              </a:spcAft>
            </a:pPr>
            <a:r>
              <a:rPr lang="en-US" sz="2000" dirty="0"/>
              <a:t>These circumstances are </a:t>
            </a:r>
            <a:r>
              <a:rPr lang="en-US" sz="2000" dirty="0" smtClean="0"/>
              <a:t>shaped </a:t>
            </a:r>
            <a:r>
              <a:rPr lang="en-US" sz="2000" dirty="0"/>
              <a:t>by a wider set of forces: economics, social policies, and </a:t>
            </a:r>
            <a:r>
              <a:rPr lang="en-US" sz="2000" dirty="0" smtClean="0"/>
              <a:t>politics  (health system, one force).</a:t>
            </a:r>
            <a:endParaRPr lang="en-US" sz="2000" dirty="0"/>
          </a:p>
          <a:p>
            <a:pPr>
              <a:spcAft>
                <a:spcPts val="600"/>
              </a:spcAft>
            </a:pPr>
            <a:r>
              <a:rPr lang="en-US" sz="2000" dirty="0" smtClean="0"/>
              <a:t>Largely </a:t>
            </a:r>
            <a:r>
              <a:rPr lang="en-US" sz="2000" dirty="0"/>
              <a:t>responsible for </a:t>
            </a:r>
            <a:r>
              <a:rPr lang="en-US" sz="2000" dirty="0" smtClean="0"/>
              <a:t/>
            </a:r>
            <a:br>
              <a:rPr lang="en-US" sz="2000" dirty="0" smtClean="0"/>
            </a:br>
            <a:r>
              <a:rPr lang="en-US" sz="2000" dirty="0" smtClean="0"/>
              <a:t>health </a:t>
            </a:r>
            <a:r>
              <a:rPr lang="en-US" sz="2000" dirty="0"/>
              <a:t>inequities</a:t>
            </a:r>
            <a:r>
              <a:rPr lang="en-US" sz="2000" dirty="0" smtClean="0"/>
              <a:t>.</a:t>
            </a:r>
            <a:endParaRPr lang="en-US" sz="2000" dirty="0"/>
          </a:p>
        </p:txBody>
      </p:sp>
      <p:sp>
        <p:nvSpPr>
          <p:cNvPr id="14" name="Title 1"/>
          <p:cNvSpPr>
            <a:spLocks noGrp="1"/>
          </p:cNvSpPr>
          <p:nvPr>
            <p:ph type="title"/>
          </p:nvPr>
        </p:nvSpPr>
        <p:spPr>
          <a:xfrm>
            <a:off x="147423" y="-35024"/>
            <a:ext cx="8286553" cy="949424"/>
          </a:xfrm>
        </p:spPr>
        <p:txBody>
          <a:bodyPr>
            <a:normAutofit fontScale="90000"/>
          </a:bodyPr>
          <a:lstStyle/>
          <a:p>
            <a:pPr algn="l">
              <a:tabLst>
                <a:tab pos="6553200" algn="l"/>
              </a:tabLst>
            </a:pPr>
            <a:r>
              <a:rPr lang="en-GB" sz="3200" dirty="0" smtClean="0">
                <a:solidFill>
                  <a:srgbClr val="117CB2"/>
                </a:solidFill>
                <a:latin typeface="Arial" pitchFamily="34" charset="0"/>
                <a:ea typeface="Bodoni SvtyTwo ITC TT-Book"/>
                <a:cs typeface="Times New Roman" pitchFamily="18" charset="0"/>
              </a:rPr>
              <a:t>Commission on Social Determinants of Health </a:t>
            </a:r>
            <a:endParaRPr lang="en-GB" sz="3200" dirty="0">
              <a:solidFill>
                <a:srgbClr val="117CB2"/>
              </a:solidFill>
              <a:latin typeface="Arial" pitchFamily="34" charset="0"/>
              <a:ea typeface="Bodoni SvtyTwo ITC TT-Book"/>
              <a:cs typeface="Times New Roman" pitchFamily="18" charset="0"/>
            </a:endParaRPr>
          </a:p>
        </p:txBody>
      </p:sp>
      <p:sp>
        <p:nvSpPr>
          <p:cNvPr id="15" name="Line 5"/>
          <p:cNvSpPr>
            <a:spLocks noChangeShapeType="1"/>
          </p:cNvSpPr>
          <p:nvPr/>
        </p:nvSpPr>
        <p:spPr bwMode="auto">
          <a:xfrm>
            <a:off x="102061" y="685800"/>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Line 5"/>
          <p:cNvSpPr>
            <a:spLocks noChangeShapeType="1"/>
          </p:cNvSpPr>
          <p:nvPr/>
        </p:nvSpPr>
        <p:spPr bwMode="auto">
          <a:xfrm>
            <a:off x="68281" y="152400"/>
            <a:ext cx="8248699"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9534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044" y="4534693"/>
            <a:ext cx="257175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Freeform 11"/>
          <p:cNvSpPr>
            <a:spLocks/>
          </p:cNvSpPr>
          <p:nvPr/>
        </p:nvSpPr>
        <p:spPr bwMode="auto">
          <a:xfrm>
            <a:off x="228600" y="152400"/>
            <a:ext cx="8915400" cy="588963"/>
          </a:xfrm>
          <a:custGeom>
            <a:avLst/>
            <a:gdLst>
              <a:gd name="T0" fmla="*/ 0 w 4003167"/>
              <a:gd name="T1" fmla="*/ 0 h 588841"/>
              <a:gd name="T2" fmla="*/ 91238036 w 4003167"/>
              <a:gd name="T3" fmla="*/ 0 h 588841"/>
              <a:gd name="T4" fmla="*/ 98481021 w 4003167"/>
              <a:gd name="T5" fmla="*/ 294665 h 588841"/>
              <a:gd name="T6" fmla="*/ 91238036 w 4003167"/>
              <a:gd name="T7" fmla="*/ 589329 h 588841"/>
              <a:gd name="T8" fmla="*/ 0 w 4003167"/>
              <a:gd name="T9" fmla="*/ 589329 h 588841"/>
              <a:gd name="T10" fmla="*/ 0 w 4003167"/>
              <a:gd name="T11" fmla="*/ 0 h 588841"/>
              <a:gd name="T12" fmla="*/ 0 60000 65536"/>
              <a:gd name="T13" fmla="*/ 0 60000 65536"/>
              <a:gd name="T14" fmla="*/ 0 60000 65536"/>
              <a:gd name="T15" fmla="*/ 0 60000 65536"/>
              <a:gd name="T16" fmla="*/ 0 60000 65536"/>
              <a:gd name="T17" fmla="*/ 0 60000 65536"/>
              <a:gd name="T18" fmla="*/ 0 w 4003167"/>
              <a:gd name="T19" fmla="*/ 0 h 588841"/>
              <a:gd name="T20" fmla="*/ 4003167 w 4003167"/>
              <a:gd name="T21" fmla="*/ 588841 h 588841"/>
            </a:gdLst>
            <a:ahLst/>
            <a:cxnLst>
              <a:cxn ang="T12">
                <a:pos x="T0" y="T1"/>
              </a:cxn>
              <a:cxn ang="T13">
                <a:pos x="T2" y="T3"/>
              </a:cxn>
              <a:cxn ang="T14">
                <a:pos x="T4" y="T5"/>
              </a:cxn>
              <a:cxn ang="T15">
                <a:pos x="T6" y="T7"/>
              </a:cxn>
              <a:cxn ang="T16">
                <a:pos x="T8" y="T9"/>
              </a:cxn>
              <a:cxn ang="T17">
                <a:pos x="T10" y="T11"/>
              </a:cxn>
            </a:cxnLst>
            <a:rect l="T18" t="T19" r="T20" b="T21"/>
            <a:pathLst>
              <a:path w="4003167" h="588841">
                <a:moveTo>
                  <a:pt x="4003167" y="588840"/>
                </a:moveTo>
                <a:lnTo>
                  <a:pt x="294420" y="588840"/>
                </a:lnTo>
                <a:lnTo>
                  <a:pt x="0" y="294420"/>
                </a:lnTo>
                <a:lnTo>
                  <a:pt x="294420" y="1"/>
                </a:lnTo>
                <a:lnTo>
                  <a:pt x="4003167" y="1"/>
                </a:lnTo>
                <a:lnTo>
                  <a:pt x="4003167" y="58884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4672" tIns="62335" rIns="124672" bIns="62335" anchor="ctr"/>
          <a:lstStyle/>
          <a:p>
            <a:endParaRPr lang="en-US"/>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b="14091"/>
          <a:stretch>
            <a:fillRect/>
          </a:stretch>
        </p:blipFill>
        <p:spPr bwMode="auto">
          <a:xfrm>
            <a:off x="6508044" y="2237683"/>
            <a:ext cx="2551113"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39700" dir="2700000" algn="tl" rotWithShape="0">
                    <a:srgbClr val="333333">
                      <a:alpha val="64999"/>
                    </a:srgbClr>
                  </a:outerShdw>
                </a:effectLst>
              </a14:hiddenEffects>
            </a:ext>
          </a:extLst>
        </p:spPr>
      </p:pic>
      <p:sp>
        <p:nvSpPr>
          <p:cNvPr id="10" name="Title 1"/>
          <p:cNvSpPr txBox="1">
            <a:spLocks/>
          </p:cNvSpPr>
          <p:nvPr/>
        </p:nvSpPr>
        <p:spPr>
          <a:xfrm>
            <a:off x="152400" y="139700"/>
            <a:ext cx="8763000" cy="889000"/>
          </a:xfrm>
          <a:prstGeom prst="rect">
            <a:avLst/>
          </a:prstGeom>
          <a:solidFill>
            <a:schemeClr val="bg1"/>
          </a:solidFill>
        </p:spPr>
        <p:txBody>
          <a:bodyPr>
            <a:normAutofit fontScale="8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 charset="-128"/>
                <a:cs typeface="+mj-cs"/>
              </a:defRPr>
            </a:lvl1pPr>
            <a:lvl2pPr algn="ctr" rtl="0" eaLnBrk="0" fontAlgn="base" hangingPunct="0">
              <a:spcBef>
                <a:spcPct val="0"/>
              </a:spcBef>
              <a:spcAft>
                <a:spcPct val="0"/>
              </a:spcAft>
              <a:defRPr sz="4400">
                <a:solidFill>
                  <a:schemeClr val="tx2"/>
                </a:solidFill>
                <a:latin typeface="Arial" pitchFamily="-1" charset="0"/>
                <a:ea typeface="ＭＳ Ｐゴシック" pitchFamily="-1" charset="-128"/>
              </a:defRPr>
            </a:lvl2pPr>
            <a:lvl3pPr algn="ctr" rtl="0" eaLnBrk="0" fontAlgn="base" hangingPunct="0">
              <a:spcBef>
                <a:spcPct val="0"/>
              </a:spcBef>
              <a:spcAft>
                <a:spcPct val="0"/>
              </a:spcAft>
              <a:defRPr sz="4400">
                <a:solidFill>
                  <a:schemeClr val="tx2"/>
                </a:solidFill>
                <a:latin typeface="Arial" pitchFamily="-1" charset="0"/>
                <a:ea typeface="ＭＳ Ｐゴシック" pitchFamily="-1" charset="-128"/>
              </a:defRPr>
            </a:lvl3pPr>
            <a:lvl4pPr algn="ctr" rtl="0" eaLnBrk="0" fontAlgn="base" hangingPunct="0">
              <a:spcBef>
                <a:spcPct val="0"/>
              </a:spcBef>
              <a:spcAft>
                <a:spcPct val="0"/>
              </a:spcAft>
              <a:defRPr sz="4400">
                <a:solidFill>
                  <a:schemeClr val="tx2"/>
                </a:solidFill>
                <a:latin typeface="Arial" pitchFamily="-1" charset="0"/>
                <a:ea typeface="ＭＳ Ｐゴシック" pitchFamily="-1" charset="-128"/>
              </a:defRPr>
            </a:lvl4pPr>
            <a:lvl5pPr algn="ctr" rtl="0" eaLnBrk="0" fontAlgn="base" hangingPunct="0">
              <a:spcBef>
                <a:spcPct val="0"/>
              </a:spcBef>
              <a:spcAft>
                <a:spcPct val="0"/>
              </a:spcAft>
              <a:defRPr sz="4400">
                <a:solidFill>
                  <a:schemeClr val="tx2"/>
                </a:solidFill>
                <a:latin typeface="Arial" pitchFamily="-1" charset="0"/>
                <a:ea typeface="ＭＳ Ｐゴシック" pitchFamily="-1" charset="-128"/>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a:lstStyle>
          <a:p>
            <a:r>
              <a:rPr lang="en-US" sz="3200" dirty="0" err="1" smtClean="0">
                <a:solidFill>
                  <a:srgbClr val="117CB2"/>
                </a:solidFill>
                <a:latin typeface="Arial" pitchFamily="34" charset="0"/>
                <a:ea typeface="Bodoni SvtyTwo ITC TT-Book"/>
                <a:cs typeface="Times New Roman" pitchFamily="18" charset="0"/>
              </a:rPr>
              <a:t>Glocal</a:t>
            </a:r>
            <a:r>
              <a:rPr lang="en-US" sz="3200" dirty="0" smtClean="0">
                <a:solidFill>
                  <a:srgbClr val="117CB2"/>
                </a:solidFill>
                <a:latin typeface="Arial" pitchFamily="34" charset="0"/>
                <a:ea typeface="Bodoni SvtyTwo ITC TT-Book"/>
                <a:cs typeface="Times New Roman" pitchFamily="18" charset="0"/>
              </a:rPr>
              <a:t> </a:t>
            </a:r>
            <a:r>
              <a:rPr lang="en-US" sz="3200" dirty="0" smtClean="0">
                <a:solidFill>
                  <a:srgbClr val="117CB2"/>
                </a:solidFill>
                <a:latin typeface="Arial" pitchFamily="34" charset="0"/>
                <a:ea typeface="Bodoni SvtyTwo ITC TT-Book"/>
                <a:cs typeface="Times New Roman" pitchFamily="18" charset="0"/>
              </a:rPr>
              <a:t>sustainable action across sectors to improve health and health equity: </a:t>
            </a:r>
            <a:r>
              <a:rPr lang="en-US" sz="3200" i="1" dirty="0" smtClean="0">
                <a:solidFill>
                  <a:srgbClr val="117CB2"/>
                </a:solidFill>
                <a:latin typeface="Arial" pitchFamily="34" charset="0"/>
                <a:ea typeface="Bodoni SvtyTwo ITC TT-Book"/>
                <a:cs typeface="Times New Roman" pitchFamily="18" charset="0"/>
              </a:rPr>
              <a:t>resolution of ministers of health</a:t>
            </a:r>
            <a:r>
              <a:rPr lang="en-US" sz="3200" dirty="0" smtClean="0">
                <a:solidFill>
                  <a:srgbClr val="117CB2"/>
                </a:solidFill>
                <a:latin typeface="Arial" pitchFamily="34" charset="0"/>
                <a:ea typeface="Bodoni SvtyTwo ITC TT-Book"/>
                <a:cs typeface="Times New Roman" pitchFamily="18" charset="0"/>
              </a:rPr>
              <a:t> </a:t>
            </a:r>
            <a:endParaRPr lang="en-GB" sz="3200" dirty="0">
              <a:solidFill>
                <a:srgbClr val="117CB2"/>
              </a:solidFill>
              <a:latin typeface="Arial" pitchFamily="34" charset="0"/>
              <a:ea typeface="Bodoni SvtyTwo ITC TT-Book"/>
              <a:cs typeface="Times New Roman" pitchFamily="18" charset="0"/>
            </a:endParaRPr>
          </a:p>
        </p:txBody>
      </p:sp>
      <p:sp>
        <p:nvSpPr>
          <p:cNvPr id="11" name="Line 6"/>
          <p:cNvSpPr>
            <a:spLocks noChangeShapeType="1"/>
          </p:cNvSpPr>
          <p:nvPr/>
        </p:nvSpPr>
        <p:spPr bwMode="auto">
          <a:xfrm>
            <a:off x="152400" y="152400"/>
            <a:ext cx="8763000"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Line 6"/>
          <p:cNvSpPr>
            <a:spLocks noChangeShapeType="1"/>
          </p:cNvSpPr>
          <p:nvPr/>
        </p:nvSpPr>
        <p:spPr bwMode="auto">
          <a:xfrm>
            <a:off x="152400" y="1041400"/>
            <a:ext cx="8763000" cy="0"/>
          </a:xfrm>
          <a:prstGeom prst="line">
            <a:avLst/>
          </a:prstGeom>
          <a:noFill/>
          <a:ln w="50800">
            <a:solidFill>
              <a:srgbClr val="117CB2"/>
            </a:solidFill>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320" t="20111" r="18542" b="49402"/>
          <a:stretch/>
        </p:blipFill>
        <p:spPr bwMode="auto">
          <a:xfrm>
            <a:off x="766348" y="1072941"/>
            <a:ext cx="5029200" cy="1593474"/>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txBox="1">
            <a:spLocks/>
          </p:cNvSpPr>
          <p:nvPr/>
        </p:nvSpPr>
        <p:spPr>
          <a:xfrm>
            <a:off x="292514" y="2835116"/>
            <a:ext cx="6079685" cy="375539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t>Health in All Policies is an approach to public policies across sectors that systematically takes into account the health implications of decisions, seeks synergies, and avoids harmful health impacts, in order to improve population health and health equity. </a:t>
            </a:r>
          </a:p>
          <a:p>
            <a:pPr marL="0" indent="0" algn="r">
              <a:buFont typeface="Arial" pitchFamily="34" charset="0"/>
              <a:buNone/>
              <a:tabLst>
                <a:tab pos="804863" algn="l"/>
              </a:tabLst>
            </a:pPr>
            <a:endParaRPr lang="en-US" sz="1600" b="1" dirty="0" smtClean="0"/>
          </a:p>
          <a:p>
            <a:pPr marL="0" indent="0" algn="r">
              <a:buFont typeface="Arial" pitchFamily="34" charset="0"/>
              <a:buNone/>
              <a:tabLst>
                <a:tab pos="804863" algn="l"/>
              </a:tabLst>
            </a:pPr>
            <a:r>
              <a:rPr lang="en-US" sz="1600" b="1" dirty="0" smtClean="0"/>
              <a:t>(WHO Definition adopted by the 2013 Global Health Promotion conference focusing on </a:t>
            </a:r>
            <a:r>
              <a:rPr lang="en-US" sz="1600" b="1" dirty="0" err="1" smtClean="0"/>
              <a:t>HiAP</a:t>
            </a:r>
            <a:r>
              <a:rPr lang="en-US" sz="1600" b="1" dirty="0" smtClean="0"/>
              <a:t>, and used in the World Health Assembly resolution 2014)</a:t>
            </a:r>
            <a:endParaRPr lang="en-US" sz="1600" b="1" dirty="0"/>
          </a:p>
        </p:txBody>
      </p:sp>
    </p:spTree>
    <p:extLst>
      <p:ext uri="{BB962C8B-B14F-4D97-AF65-F5344CB8AC3E}">
        <p14:creationId xmlns:p14="http://schemas.microsoft.com/office/powerpoint/2010/main" val="853055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F51CF69D0E034C93C4BD5E294D71F0" ma:contentTypeVersion="0" ma:contentTypeDescription="Create a new document." ma:contentTypeScope="" ma:versionID="b00406c53d15501f1425b488d757bc3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417A22-38CA-4BB3-9519-5657B0805C7D}"/>
</file>

<file path=customXml/itemProps2.xml><?xml version="1.0" encoding="utf-8"?>
<ds:datastoreItem xmlns:ds="http://schemas.openxmlformats.org/officeDocument/2006/customXml" ds:itemID="{FB205136-289D-41FC-A735-37103CE2B3D1}"/>
</file>

<file path=customXml/itemProps3.xml><?xml version="1.0" encoding="utf-8"?>
<ds:datastoreItem xmlns:ds="http://schemas.openxmlformats.org/officeDocument/2006/customXml" ds:itemID="{373525A2-E2CF-4CD1-AE8E-73D0D6F4D7CA}"/>
</file>

<file path=docProps/app.xml><?xml version="1.0" encoding="utf-8"?>
<Properties xmlns="http://schemas.openxmlformats.org/officeDocument/2006/extended-properties" xmlns:vt="http://schemas.openxmlformats.org/officeDocument/2006/docPropsVTypes">
  <TotalTime>91</TotalTime>
  <Words>933</Words>
  <Application>Microsoft Office PowerPoint</Application>
  <PresentationFormat>On-screen Show (4:3)</PresentationFormat>
  <Paragraphs>129</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Larissa-Design</vt:lpstr>
      <vt:lpstr>Session 1. The Central Principles of HiAP </vt:lpstr>
      <vt:lpstr>Outline</vt:lpstr>
      <vt:lpstr>Workshop content</vt:lpstr>
      <vt:lpstr>Workshop objectives Day 1 and 2</vt:lpstr>
      <vt:lpstr>21st century dynamics: Starting point </vt:lpstr>
      <vt:lpstr>Complexity</vt:lpstr>
      <vt:lpstr>Systems response….</vt:lpstr>
      <vt:lpstr>Commission on Social Determinants of Health </vt:lpstr>
      <vt:lpstr>PowerPoint Presentation</vt:lpstr>
      <vt:lpstr>Principles of HiAP approach</vt:lpstr>
      <vt:lpstr>Training development and design</vt:lpstr>
      <vt:lpstr>WHO HIAP Training Manual</vt:lpstr>
      <vt:lpstr>Central principles: reflective in policy-processes</vt:lpstr>
      <vt:lpstr>AUDIENCE - FACULTY</vt:lpstr>
      <vt:lpstr>FOCUS: Participants</vt:lpstr>
      <vt:lpstr>Module organization, Appendices</vt:lpstr>
      <vt:lpstr>Purpose of the Manual</vt:lpstr>
      <vt:lpstr>HIAP Skills</vt:lpstr>
      <vt:lpstr>Balancing act</vt:lpstr>
      <vt:lpstr>Mindset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Kickbusch</dc:creator>
  <cp:lastModifiedBy>VALENTINE, Nicole Britt</cp:lastModifiedBy>
  <cp:revision>72</cp:revision>
  <dcterms:created xsi:type="dcterms:W3CDTF">2014-07-14T11:18:37Z</dcterms:created>
  <dcterms:modified xsi:type="dcterms:W3CDTF">2015-06-24T12:26:36Z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0x01010048F51CF69D0E034C93C4BD5E294D71F0</vt:lpwstr>
  </property>
</Properties>
</file>