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1" r:id="rId7"/>
    <p:sldId id="261" r:id="rId8"/>
    <p:sldId id="262" r:id="rId9"/>
    <p:sldId id="263" r:id="rId10"/>
    <p:sldId id="264" r:id="rId11"/>
    <p:sldId id="265" r:id="rId12"/>
    <p:sldId id="272" r:id="rId13"/>
    <p:sldId id="266" r:id="rId14"/>
    <p:sldId id="270" r:id="rId15"/>
    <p:sldId id="267" r:id="rId16"/>
    <p:sldId id="268" r:id="rId17"/>
    <p:sldId id="269"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70D8805-8F0A-4F60-AFFC-5355B39CA557}" type="datetimeFigureOut">
              <a:rPr lang="en-ZA" smtClean="0"/>
              <a:t>2015/12/03</a:t>
            </a:fld>
            <a:endParaRPr lang="en-ZA"/>
          </a:p>
        </p:txBody>
      </p:sp>
      <p:sp>
        <p:nvSpPr>
          <p:cNvPr id="17" name="Footer Placeholder 16"/>
          <p:cNvSpPr>
            <a:spLocks noGrp="1"/>
          </p:cNvSpPr>
          <p:nvPr>
            <p:ph type="ftr" sz="quarter" idx="11"/>
          </p:nvPr>
        </p:nvSpPr>
        <p:spPr/>
        <p:txBody>
          <a:bodyPr/>
          <a:lstStyle/>
          <a:p>
            <a:endParaRPr lang="en-ZA"/>
          </a:p>
        </p:txBody>
      </p:sp>
      <p:sp>
        <p:nvSpPr>
          <p:cNvPr id="29" name="Slide Number Placeholder 28"/>
          <p:cNvSpPr>
            <a:spLocks noGrp="1"/>
          </p:cNvSpPr>
          <p:nvPr>
            <p:ph type="sldNum" sz="quarter" idx="12"/>
          </p:nvPr>
        </p:nvSpPr>
        <p:spPr/>
        <p:txBody>
          <a:bodyPr/>
          <a:lstStyle/>
          <a:p>
            <a:fld id="{65B5175B-42AB-4165-A35B-B56C216DB92A}" type="slidenum">
              <a:rPr lang="en-ZA" smtClean="0"/>
              <a:t>‹#›</a:t>
            </a:fld>
            <a:endParaRPr lang="en-Z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0D8805-8F0A-4F60-AFFC-5355B39CA557}" type="datetimeFigureOut">
              <a:rPr lang="en-ZA" smtClean="0"/>
              <a:t>2015/12/03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0D8805-8F0A-4F60-AFFC-5355B39CA557}" type="datetimeFigureOut">
              <a:rPr lang="en-ZA" smtClean="0"/>
              <a:t>2015/12/03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0D8805-8F0A-4F60-AFFC-5355B39CA557}" type="datetimeFigureOut">
              <a:rPr lang="en-ZA" smtClean="0"/>
              <a:t>2015/12/03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0D8805-8F0A-4F60-AFFC-5355B39CA557}" type="datetimeFigureOut">
              <a:rPr lang="en-ZA" smtClean="0"/>
              <a:t>2015/12/03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a:xfrm>
            <a:off x="7924800" y="6416675"/>
            <a:ext cx="762000" cy="365125"/>
          </a:xfrm>
        </p:spPr>
        <p:txBody>
          <a:bodyPr/>
          <a:lstStyle/>
          <a:p>
            <a:fld id="{65B5175B-42AB-4165-A35B-B56C216DB92A}" type="slidenum">
              <a:rPr lang="en-ZA" smtClean="0"/>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0D8805-8F0A-4F60-AFFC-5355B39CA557}" type="datetimeFigureOut">
              <a:rPr lang="en-ZA" smtClean="0"/>
              <a:t>2015/12/03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70D8805-8F0A-4F60-AFFC-5355B39CA557}" type="datetimeFigureOut">
              <a:rPr lang="en-ZA" smtClean="0"/>
              <a:t>2015/12/03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0D8805-8F0A-4F60-AFFC-5355B39CA557}" type="datetimeFigureOut">
              <a:rPr lang="en-ZA" smtClean="0"/>
              <a:t>2015/12/03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D8805-8F0A-4F60-AFFC-5355B39CA557}" type="datetimeFigureOut">
              <a:rPr lang="en-ZA" smtClean="0"/>
              <a:t>2015/12/03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0D8805-8F0A-4F60-AFFC-5355B39CA557}" type="datetimeFigureOut">
              <a:rPr lang="en-ZA" smtClean="0"/>
              <a:t>2015/12/03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0D8805-8F0A-4F60-AFFC-5355B39CA557}" type="datetimeFigureOut">
              <a:rPr lang="en-ZA" smtClean="0"/>
              <a:t>2015/12/03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B5175B-42AB-4165-A35B-B56C216DB92A}"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70D8805-8F0A-4F60-AFFC-5355B39CA557}" type="datetimeFigureOut">
              <a:rPr lang="en-ZA" smtClean="0"/>
              <a:t>2015/12/03</a:t>
            </a:fld>
            <a:endParaRPr lang="en-Z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Z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5B5175B-42AB-4165-A35B-B56C216DB92A}" type="slidenum">
              <a:rPr lang="en-ZA" smtClean="0"/>
              <a:t>‹#›</a:t>
            </a:fld>
            <a:endParaRPr lang="en-Z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POLICY BRIEF: REDUCTION OF OBESITY IN BOTSWANA</a:t>
            </a:r>
            <a:br>
              <a:rPr lang="en-ZA" dirty="0" smtClean="0"/>
            </a:br>
            <a:endParaRPr lang="en-ZA" dirty="0"/>
          </a:p>
        </p:txBody>
      </p:sp>
      <p:sp>
        <p:nvSpPr>
          <p:cNvPr id="3" name="Subtitle 2"/>
          <p:cNvSpPr>
            <a:spLocks noGrp="1"/>
          </p:cNvSpPr>
          <p:nvPr>
            <p:ph type="subTitle" idx="1"/>
          </p:nvPr>
        </p:nvSpPr>
        <p:spPr/>
        <p:txBody>
          <a:bodyPr>
            <a:normAutofit/>
          </a:bodyPr>
          <a:lstStyle/>
          <a:p>
            <a:r>
              <a:rPr lang="en-ZA" dirty="0" smtClean="0"/>
              <a:t>Ministry of Health</a:t>
            </a:r>
          </a:p>
          <a:p>
            <a:endParaRPr lang="en-ZA" dirty="0" smtClean="0"/>
          </a:p>
          <a:p>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Critique of Policy options</a:t>
            </a:r>
            <a:endParaRPr lang="en-ZA" dirty="0"/>
          </a:p>
        </p:txBody>
      </p:sp>
      <p:sp>
        <p:nvSpPr>
          <p:cNvPr id="3" name="Content Placeholder 2"/>
          <p:cNvSpPr>
            <a:spLocks noGrp="1"/>
          </p:cNvSpPr>
          <p:nvPr>
            <p:ph idx="1"/>
          </p:nvPr>
        </p:nvSpPr>
        <p:spPr/>
        <p:txBody>
          <a:bodyPr>
            <a:normAutofit fontScale="62500" lnSpcReduction="20000"/>
          </a:bodyPr>
          <a:lstStyle/>
          <a:p>
            <a:pPr>
              <a:buNone/>
            </a:pPr>
            <a:r>
              <a:rPr lang="en-ZA" dirty="0" smtClean="0"/>
              <a:t> School Health environments and Nutrition feeding programmes</a:t>
            </a:r>
          </a:p>
          <a:p>
            <a:r>
              <a:rPr lang="en-ZA" dirty="0" smtClean="0"/>
              <a:t>In many public schools, there are vendors, outside schools doing small business mostly selling snack items high in calories. There are no school based policies to control the type of activities happening around schools. In relation to nutrition feeding programmes there are still some inadequacies as what is being provided in primary public schools dietary wise and safety issues. The diet that is provided is still questionable as to whether it meets the standards of a balanced healthy diet.</a:t>
            </a:r>
          </a:p>
          <a:p>
            <a:pPr>
              <a:buNone/>
            </a:pPr>
            <a:r>
              <a:rPr lang="en-ZA" dirty="0" smtClean="0"/>
              <a:t> </a:t>
            </a:r>
          </a:p>
          <a:p>
            <a:pPr>
              <a:buNone/>
            </a:pPr>
            <a:r>
              <a:rPr lang="en-ZA" dirty="0" smtClean="0"/>
              <a:t>Knowledge and skills development and community action</a:t>
            </a:r>
          </a:p>
          <a:p>
            <a:r>
              <a:rPr lang="en-ZA" dirty="0" smtClean="0"/>
              <a:t>There is still a lag in investing on communication and social marketing which are the foundations towards behaviour change communication. There are still myths and misconceptions about healthy eating, overweight and obesity and low perceived susceptibility to having NCDs due to a big body. There are still constraints in relation to investing in community action and knowledge and skills development as behaviour change communication is expensive. </a:t>
            </a:r>
          </a:p>
          <a:p>
            <a:endParaRPr lang="en-Z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Policy Recommendations</a:t>
            </a:r>
            <a:br>
              <a:rPr lang="en-ZA" dirty="0" smtClean="0"/>
            </a:br>
            <a:endParaRPr lang="en-ZA" dirty="0"/>
          </a:p>
        </p:txBody>
      </p:sp>
      <p:sp>
        <p:nvSpPr>
          <p:cNvPr id="3" name="Content Placeholder 2"/>
          <p:cNvSpPr>
            <a:spLocks noGrp="1"/>
          </p:cNvSpPr>
          <p:nvPr>
            <p:ph idx="1"/>
          </p:nvPr>
        </p:nvSpPr>
        <p:spPr/>
        <p:txBody>
          <a:bodyPr>
            <a:normAutofit fontScale="85000" lnSpcReduction="10000"/>
          </a:bodyPr>
          <a:lstStyle/>
          <a:p>
            <a:r>
              <a:rPr lang="en-ZA" dirty="0" smtClean="0"/>
              <a:t>Development of a Strategy on reduction of Obesity coordinated at the mayor office</a:t>
            </a:r>
          </a:p>
          <a:p>
            <a:r>
              <a:rPr lang="en-ZA" dirty="0" smtClean="0"/>
              <a:t>Short term </a:t>
            </a:r>
            <a:r>
              <a:rPr lang="en-ZA" smtClean="0"/>
              <a:t>strategies </a:t>
            </a:r>
            <a:r>
              <a:rPr lang="en-ZA" smtClean="0"/>
              <a:t>may </a:t>
            </a:r>
            <a:r>
              <a:rPr lang="en-ZA" dirty="0" smtClean="0"/>
              <a:t>include establishment of outdoor gym parks, development of national dietary guidelines for schools,  strengthening behaviour change communication across sectors, water subsidies to promote horticulture at family level.</a:t>
            </a:r>
          </a:p>
          <a:p>
            <a:r>
              <a:rPr lang="en-ZA" dirty="0" smtClean="0"/>
              <a:t>Self help projects/income generating projects for women who do vending around </a:t>
            </a:r>
            <a:r>
              <a:rPr lang="en-ZA" dirty="0" smtClean="0"/>
              <a:t>schools</a:t>
            </a:r>
          </a:p>
          <a:p>
            <a:r>
              <a:rPr lang="en-ZA" dirty="0" smtClean="0"/>
              <a:t>Fat and salt reduction project</a:t>
            </a:r>
            <a:endParaRPr lang="en-ZA" dirty="0" smtClean="0"/>
          </a:p>
          <a:p>
            <a:r>
              <a:rPr lang="en-ZA" dirty="0" smtClean="0"/>
              <a:t>Establishment of an interdepartmental structure/committee at DC level to facilitate intersectoral actions needed for reduction of Obesity.</a:t>
            </a:r>
          </a:p>
          <a:p>
            <a:endParaRPr lang="en-ZA" dirty="0" smtClean="0"/>
          </a:p>
          <a:p>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stakeholders</a:t>
            </a:r>
            <a:endParaRPr lang="en-US" dirty="0"/>
          </a:p>
        </p:txBody>
      </p:sp>
      <p:sp>
        <p:nvSpPr>
          <p:cNvPr id="3" name="Content Placeholder 2"/>
          <p:cNvSpPr>
            <a:spLocks noGrp="1"/>
          </p:cNvSpPr>
          <p:nvPr>
            <p:ph idx="1"/>
          </p:nvPr>
        </p:nvSpPr>
        <p:spPr/>
        <p:txBody>
          <a:bodyPr>
            <a:normAutofit lnSpcReduction="10000"/>
          </a:bodyPr>
          <a:lstStyle/>
          <a:p>
            <a:r>
              <a:rPr lang="en-US" dirty="0" smtClean="0"/>
              <a:t>District Education Office: Haggling</a:t>
            </a:r>
          </a:p>
          <a:p>
            <a:r>
              <a:rPr lang="en-US" dirty="0" smtClean="0"/>
              <a:t>Department of Road, Transport and safety: Cooperative</a:t>
            </a:r>
          </a:p>
          <a:p>
            <a:r>
              <a:rPr lang="en-US" dirty="0" smtClean="0"/>
              <a:t>Department of Social and Community development: Cooperative</a:t>
            </a:r>
          </a:p>
          <a:p>
            <a:r>
              <a:rPr lang="en-US" dirty="0" smtClean="0"/>
              <a:t>Department of Town planning and Development: Cooperative</a:t>
            </a:r>
          </a:p>
          <a:p>
            <a:r>
              <a:rPr lang="en-US" dirty="0" smtClean="0"/>
              <a:t>Civil society: Cooperative</a:t>
            </a:r>
          </a:p>
          <a:p>
            <a:r>
              <a:rPr lang="en-US" dirty="0" smtClean="0"/>
              <a:t>Fast Food Outlets: Cooperative</a:t>
            </a:r>
          </a:p>
          <a:p>
            <a:r>
              <a:rPr lang="en-US" dirty="0" smtClean="0"/>
              <a:t>Business community: Cooperative</a:t>
            </a:r>
          </a:p>
          <a:p>
            <a:endParaRPr lang="en-US" dirty="0"/>
          </a:p>
        </p:txBody>
      </p:sp>
    </p:spTree>
    <p:extLst>
      <p:ext uri="{BB962C8B-B14F-4D97-AF65-F5344CB8AC3E}">
        <p14:creationId xmlns:p14="http://schemas.microsoft.com/office/powerpoint/2010/main" val="142450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Engaging Policy makers</a:t>
            </a:r>
            <a:endParaRPr lang="en-ZA" dirty="0"/>
          </a:p>
        </p:txBody>
      </p:sp>
      <p:sp>
        <p:nvSpPr>
          <p:cNvPr id="3" name="Content Placeholder 2"/>
          <p:cNvSpPr>
            <a:spLocks noGrp="1"/>
          </p:cNvSpPr>
          <p:nvPr>
            <p:ph idx="1"/>
          </p:nvPr>
        </p:nvSpPr>
        <p:spPr/>
        <p:txBody>
          <a:bodyPr>
            <a:normAutofit fontScale="77500" lnSpcReduction="20000"/>
          </a:bodyPr>
          <a:lstStyle/>
          <a:p>
            <a:endParaRPr lang="en-ZA" dirty="0" smtClean="0"/>
          </a:p>
          <a:p>
            <a:pPr>
              <a:buNone/>
            </a:pPr>
            <a:r>
              <a:rPr lang="en-ZA" dirty="0" smtClean="0"/>
              <a:t>Engaging policy-makers</a:t>
            </a:r>
            <a:br>
              <a:rPr lang="en-ZA" dirty="0" smtClean="0"/>
            </a:br>
            <a:r>
              <a:rPr lang="en-ZA" dirty="0" smtClean="0"/>
              <a:t>Research evidence is most likely to be used by policy-makers when it meets the following needs:</a:t>
            </a:r>
            <a:br>
              <a:rPr lang="en-ZA" dirty="0" smtClean="0"/>
            </a:br>
            <a:r>
              <a:rPr lang="en-ZA" dirty="0" smtClean="0"/>
              <a:t>Relevance - addresses questions of interest to policy-makers</a:t>
            </a:r>
          </a:p>
          <a:p>
            <a:r>
              <a:rPr lang="en-ZA" dirty="0" smtClean="0"/>
              <a:t>Accessibility - can be easily found and understood by policy-makers</a:t>
            </a:r>
          </a:p>
          <a:p>
            <a:r>
              <a:rPr lang="en-ZA" dirty="0" smtClean="0"/>
              <a:t>Immediacy - evidence is provided in a timely manner for current problems</a:t>
            </a:r>
          </a:p>
          <a:p>
            <a:r>
              <a:rPr lang="en-ZA" dirty="0" smtClean="0"/>
              <a:t>Usefulness - information provides solutions to problems</a:t>
            </a:r>
          </a:p>
          <a:p>
            <a:r>
              <a:rPr lang="en-ZA" dirty="0" smtClean="0"/>
              <a:t>Quality - information is credible and scientifically rigorous</a:t>
            </a:r>
          </a:p>
          <a:p>
            <a:r>
              <a:rPr lang="en-ZA" dirty="0" smtClean="0"/>
              <a:t>Collaborative - early and sustained engagement with policy-makers will increase their understanding of the research and their confidence in using it</a:t>
            </a:r>
          </a:p>
          <a:p>
            <a:r>
              <a:rPr lang="en-ZA" dirty="0" smtClean="0"/>
              <a:t>Targeted - identifies a specific audience and key messages</a:t>
            </a:r>
          </a:p>
          <a:p>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Cont’d</a:t>
            </a:r>
            <a:endParaRPr lang="en-ZA" dirty="0"/>
          </a:p>
        </p:txBody>
      </p:sp>
      <p:sp>
        <p:nvSpPr>
          <p:cNvPr id="3" name="Content Placeholder 2"/>
          <p:cNvSpPr>
            <a:spLocks noGrp="1"/>
          </p:cNvSpPr>
          <p:nvPr>
            <p:ph idx="1"/>
          </p:nvPr>
        </p:nvSpPr>
        <p:spPr/>
        <p:txBody>
          <a:bodyPr/>
          <a:lstStyle/>
          <a:p>
            <a:pPr>
              <a:buNone/>
            </a:pPr>
            <a:r>
              <a:rPr lang="en-ZA" b="1" dirty="0" smtClean="0"/>
              <a:t>Frame evidence</a:t>
            </a:r>
            <a:r>
              <a:rPr lang="en-ZA" dirty="0" smtClean="0"/>
              <a:t> according to the following questions to facilitate the uptake of research evidence in policy-making:</a:t>
            </a:r>
          </a:p>
          <a:p>
            <a:pPr>
              <a:buNone/>
            </a:pPr>
            <a:r>
              <a:rPr lang="en-ZA" dirty="0" smtClean="0"/>
              <a:t>-   What is the problem?</a:t>
            </a:r>
          </a:p>
          <a:p>
            <a:r>
              <a:rPr lang="en-ZA" dirty="0" smtClean="0"/>
              <a:t>Why does it matter?</a:t>
            </a:r>
          </a:p>
          <a:p>
            <a:r>
              <a:rPr lang="en-ZA" dirty="0" smtClean="0"/>
              <a:t>What can be done about it?</a:t>
            </a:r>
          </a:p>
          <a:p>
            <a:r>
              <a:rPr lang="en-ZA" dirty="0" smtClean="0"/>
              <a:t>How should we do something?</a:t>
            </a:r>
          </a:p>
          <a:p>
            <a:r>
              <a:rPr lang="en-ZA" dirty="0" smtClean="0"/>
              <a:t>How will we know it worked?</a:t>
            </a:r>
          </a:p>
          <a:p>
            <a:endParaRPr lang="en-Z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Use of evidence to engage decision makers</a:t>
            </a:r>
            <a:endParaRPr lang="en-ZA" dirty="0"/>
          </a:p>
        </p:txBody>
      </p:sp>
      <p:sp>
        <p:nvSpPr>
          <p:cNvPr id="3" name="Content Placeholder 2"/>
          <p:cNvSpPr>
            <a:spLocks noGrp="1"/>
          </p:cNvSpPr>
          <p:nvPr>
            <p:ph idx="1"/>
          </p:nvPr>
        </p:nvSpPr>
        <p:spPr/>
        <p:txBody>
          <a:bodyPr>
            <a:normAutofit fontScale="85000" lnSpcReduction="20000"/>
          </a:bodyPr>
          <a:lstStyle/>
          <a:p>
            <a:pPr>
              <a:buNone/>
            </a:pPr>
            <a:r>
              <a:rPr lang="en-ZA" i="1" dirty="0" smtClean="0"/>
              <a:t>Use an evidence-based approach to engage decision-makers</a:t>
            </a:r>
            <a:r>
              <a:rPr lang="en-ZA" dirty="0" smtClean="0"/>
              <a:t/>
            </a:r>
            <a:br>
              <a:rPr lang="en-ZA" dirty="0" smtClean="0"/>
            </a:br>
            <a:r>
              <a:rPr lang="en-ZA" dirty="0" smtClean="0"/>
              <a:t>A comprehensive list of facts, tips and resources for effectively presenting evidence to decision-makers and policy-makers . Some facts highlighted include the following:</a:t>
            </a:r>
            <a:br>
              <a:rPr lang="en-ZA" dirty="0" smtClean="0"/>
            </a:br>
            <a:r>
              <a:rPr lang="en-ZA" dirty="0" smtClean="0"/>
              <a:t>Provide concrete, tangible policy implications of your evidence that provide a solution to a policy issue.</a:t>
            </a:r>
          </a:p>
          <a:p>
            <a:r>
              <a:rPr lang="en-ZA" dirty="0" smtClean="0"/>
              <a:t>Evidence that can be piloted on a small scale can be more readily adopted.</a:t>
            </a:r>
          </a:p>
          <a:p>
            <a:r>
              <a:rPr lang="en-ZA" dirty="0" smtClean="0"/>
              <a:t>Use plain, non-technical language.</a:t>
            </a:r>
          </a:p>
          <a:p>
            <a:r>
              <a:rPr lang="en-ZA" dirty="0" smtClean="0"/>
              <a:t>Tailor evidence to meet the needs of the organizational context.</a:t>
            </a:r>
          </a:p>
          <a:p>
            <a:r>
              <a:rPr lang="en-ZA" dirty="0" smtClean="0"/>
              <a:t>Foster relationships with decision-makers to understand their needs.</a:t>
            </a:r>
          </a:p>
          <a:p>
            <a:endParaRPr lang="en-Z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Contd</a:t>
            </a:r>
            <a:endParaRPr lang="en-ZA" dirty="0"/>
          </a:p>
        </p:txBody>
      </p:sp>
      <p:sp>
        <p:nvSpPr>
          <p:cNvPr id="3" name="Content Placeholder 2"/>
          <p:cNvSpPr>
            <a:spLocks noGrp="1"/>
          </p:cNvSpPr>
          <p:nvPr>
            <p:ph idx="1"/>
          </p:nvPr>
        </p:nvSpPr>
        <p:spPr/>
        <p:txBody>
          <a:bodyPr/>
          <a:lstStyle/>
          <a:p>
            <a:pPr>
              <a:buNone/>
            </a:pPr>
            <a:r>
              <a:rPr lang="en-ZA" i="1" dirty="0" smtClean="0"/>
              <a:t>Create effective messages</a:t>
            </a:r>
            <a:r>
              <a:rPr lang="en-ZA" dirty="0" smtClean="0"/>
              <a:t/>
            </a:r>
            <a:br>
              <a:rPr lang="en-ZA" dirty="0" smtClean="0"/>
            </a:br>
            <a:r>
              <a:rPr lang="en-ZA" dirty="0" smtClean="0"/>
              <a:t>Several approaches for creating effective messages, such as social marketing;</a:t>
            </a:r>
          </a:p>
          <a:p>
            <a:r>
              <a:rPr lang="en-ZA" dirty="0" smtClean="0"/>
              <a:t>John Lavis model with four versions of your message (headline, sentence, one-paragraph and full-text version)</a:t>
            </a:r>
          </a:p>
          <a:p>
            <a:pPr>
              <a:buNone/>
            </a:pP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Strategies</a:t>
            </a:r>
            <a:endParaRPr lang="en-ZA" dirty="0"/>
          </a:p>
        </p:txBody>
      </p:sp>
      <p:sp>
        <p:nvSpPr>
          <p:cNvPr id="3" name="Content Placeholder 2"/>
          <p:cNvSpPr>
            <a:spLocks noGrp="1"/>
          </p:cNvSpPr>
          <p:nvPr>
            <p:ph idx="1"/>
          </p:nvPr>
        </p:nvSpPr>
        <p:spPr/>
        <p:txBody>
          <a:bodyPr/>
          <a:lstStyle/>
          <a:p>
            <a:r>
              <a:rPr lang="en-ZA" dirty="0" smtClean="0"/>
              <a:t>Media advocacy</a:t>
            </a:r>
          </a:p>
          <a:p>
            <a:r>
              <a:rPr lang="en-ZA" dirty="0" smtClean="0"/>
              <a:t>Use of civil society  by championing  a cause</a:t>
            </a:r>
          </a:p>
          <a:p>
            <a:r>
              <a:rPr lang="en-ZA" dirty="0" smtClean="0"/>
              <a:t>Development of policy briefs</a:t>
            </a:r>
          </a:p>
          <a:p>
            <a:r>
              <a:rPr lang="en-ZA" dirty="0" smtClean="0"/>
              <a:t>Development of advocacy tool kits</a:t>
            </a:r>
          </a:p>
          <a:p>
            <a:r>
              <a:rPr lang="en-ZA" dirty="0" smtClean="0"/>
              <a:t>Legislators as icons or champions</a:t>
            </a:r>
            <a:endParaRPr lang="en-Z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0530287"/>
              </p:ext>
            </p:extLst>
          </p:nvPr>
        </p:nvGraphicFramePr>
        <p:xfrm>
          <a:off x="457200" y="1600200"/>
          <a:ext cx="8229600" cy="4048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Policy brief component</a:t>
                      </a:r>
                      <a:endParaRPr lang="en-US" dirty="0"/>
                    </a:p>
                  </a:txBody>
                  <a:tcPr/>
                </a:tc>
                <a:tc>
                  <a:txBody>
                    <a:bodyPr/>
                    <a:lstStyle/>
                    <a:p>
                      <a:r>
                        <a:rPr lang="en-US" dirty="0" smtClean="0"/>
                        <a:t>strength</a:t>
                      </a:r>
                      <a:endParaRPr lang="en-US" dirty="0"/>
                    </a:p>
                  </a:txBody>
                  <a:tcPr/>
                </a:tc>
                <a:tc>
                  <a:txBody>
                    <a:bodyPr/>
                    <a:lstStyle/>
                    <a:p>
                      <a:r>
                        <a:rPr lang="en-US" dirty="0" smtClean="0"/>
                        <a:t>weakness</a:t>
                      </a:r>
                      <a:endParaRPr lang="en-US" dirty="0"/>
                    </a:p>
                  </a:txBody>
                  <a:tcPr/>
                </a:tc>
              </a:tr>
              <a:tr h="370840">
                <a:tc>
                  <a:txBody>
                    <a:bodyPr/>
                    <a:lstStyle/>
                    <a:p>
                      <a:r>
                        <a:rPr lang="en-US" dirty="0" smtClean="0"/>
                        <a:t>Structure: length and clarity</a:t>
                      </a:r>
                      <a:endParaRPr lang="en-US" dirty="0"/>
                    </a:p>
                  </a:txBody>
                  <a:tcPr/>
                </a:tc>
                <a:tc>
                  <a:txBody>
                    <a:bodyPr/>
                    <a:lstStyle/>
                    <a:p>
                      <a:r>
                        <a:rPr lang="en-US" dirty="0" smtClean="0"/>
                        <a:t>Recommended number of pages</a:t>
                      </a:r>
                      <a:endParaRPr lang="en-US" dirty="0"/>
                    </a:p>
                  </a:txBody>
                  <a:tcPr/>
                </a:tc>
                <a:tc>
                  <a:txBody>
                    <a:bodyPr/>
                    <a:lstStyle/>
                    <a:p>
                      <a:r>
                        <a:rPr lang="en-US" dirty="0" smtClean="0"/>
                        <a:t>Struggling</a:t>
                      </a:r>
                      <a:r>
                        <a:rPr lang="en-US" baseline="0" dirty="0" smtClean="0"/>
                        <a:t> with use of language. </a:t>
                      </a:r>
                      <a:endParaRPr lang="en-US" dirty="0"/>
                    </a:p>
                  </a:txBody>
                  <a:tcPr/>
                </a:tc>
              </a:tr>
              <a:tr h="370840">
                <a:tc>
                  <a:txBody>
                    <a:bodyPr/>
                    <a:lstStyle/>
                    <a:p>
                      <a:r>
                        <a:rPr lang="en-US" dirty="0" smtClean="0"/>
                        <a:t>Evidence</a:t>
                      </a:r>
                      <a:endParaRPr lang="en-US" dirty="0"/>
                    </a:p>
                  </a:txBody>
                  <a:tcPr/>
                </a:tc>
                <a:tc>
                  <a:txBody>
                    <a:bodyPr/>
                    <a:lstStyle/>
                    <a:p>
                      <a:r>
                        <a:rPr lang="en-US" dirty="0" smtClean="0"/>
                        <a:t>Data on obesity is</a:t>
                      </a:r>
                      <a:r>
                        <a:rPr lang="en-US" baseline="0" dirty="0" smtClean="0"/>
                        <a:t> available, nonetheless is National</a:t>
                      </a:r>
                      <a:endParaRPr lang="en-US" dirty="0"/>
                    </a:p>
                  </a:txBody>
                  <a:tcPr/>
                </a:tc>
                <a:tc>
                  <a:txBody>
                    <a:bodyPr/>
                    <a:lstStyle/>
                    <a:p>
                      <a:r>
                        <a:rPr lang="en-US" dirty="0" smtClean="0"/>
                        <a:t>Limited evidence on the social</a:t>
                      </a:r>
                      <a:r>
                        <a:rPr lang="en-US" baseline="0" dirty="0" smtClean="0"/>
                        <a:t> causes of obesity, </a:t>
                      </a:r>
                      <a:endParaRPr lang="en-US" dirty="0"/>
                    </a:p>
                  </a:txBody>
                  <a:tcPr/>
                </a:tc>
              </a:tr>
              <a:tr h="370840">
                <a:tc>
                  <a:txBody>
                    <a:bodyPr/>
                    <a:lstStyle/>
                    <a:p>
                      <a:r>
                        <a:rPr lang="en-US" dirty="0" smtClean="0"/>
                        <a:t>Presentation</a:t>
                      </a:r>
                      <a:endParaRPr lang="en-US" dirty="0"/>
                    </a:p>
                  </a:txBody>
                  <a:tcPr/>
                </a:tc>
                <a:tc>
                  <a:txBody>
                    <a:bodyPr/>
                    <a:lstStyle/>
                    <a:p>
                      <a:endParaRPr lang="en-US"/>
                    </a:p>
                  </a:txBody>
                  <a:tcPr/>
                </a:tc>
                <a:tc>
                  <a:txBody>
                    <a:bodyPr/>
                    <a:lstStyle/>
                    <a:p>
                      <a:r>
                        <a:rPr lang="en-US" dirty="0" smtClean="0"/>
                        <a:t>No Logos, other</a:t>
                      </a:r>
                      <a:r>
                        <a:rPr lang="en-US" baseline="0" dirty="0" smtClean="0"/>
                        <a:t> graphic enhancers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3939124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Decision</a:t>
            </a:r>
            <a:endParaRPr lang="en-US" dirty="0"/>
          </a:p>
        </p:txBody>
      </p:sp>
      <p:sp>
        <p:nvSpPr>
          <p:cNvPr id="3" name="Content Placeholder 2"/>
          <p:cNvSpPr>
            <a:spLocks noGrp="1"/>
          </p:cNvSpPr>
          <p:nvPr>
            <p:ph idx="1"/>
          </p:nvPr>
        </p:nvSpPr>
        <p:spPr/>
        <p:txBody>
          <a:bodyPr/>
          <a:lstStyle/>
          <a:p>
            <a:r>
              <a:rPr lang="en-US" dirty="0" smtClean="0"/>
              <a:t>Development of Multisectoral National Strategy on Obesity.</a:t>
            </a:r>
          </a:p>
          <a:p>
            <a:r>
              <a:rPr lang="en-US" dirty="0" smtClean="0"/>
              <a:t> Establishment of the National Social Council</a:t>
            </a:r>
          </a:p>
          <a:p>
            <a:endParaRPr lang="en-US" dirty="0"/>
          </a:p>
        </p:txBody>
      </p:sp>
    </p:spTree>
    <p:extLst>
      <p:ext uri="{BB962C8B-B14F-4D97-AF65-F5344CB8AC3E}">
        <p14:creationId xmlns:p14="http://schemas.microsoft.com/office/powerpoint/2010/main" val="2175917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Executive Summary</a:t>
            </a:r>
            <a:endParaRPr lang="en-ZA" dirty="0"/>
          </a:p>
        </p:txBody>
      </p:sp>
      <p:sp>
        <p:nvSpPr>
          <p:cNvPr id="3" name="Content Placeholder 2"/>
          <p:cNvSpPr>
            <a:spLocks noGrp="1"/>
          </p:cNvSpPr>
          <p:nvPr>
            <p:ph idx="1"/>
          </p:nvPr>
        </p:nvSpPr>
        <p:spPr/>
        <p:txBody>
          <a:bodyPr>
            <a:normAutofit fontScale="92500"/>
          </a:bodyPr>
          <a:lstStyle/>
          <a:p>
            <a:r>
              <a:rPr lang="en-ZA" dirty="0" smtClean="0"/>
              <a:t>The analysis of obesity using the layered structure on the social determinants of health shows that obesity denotes obesity as a “wicked problem”. </a:t>
            </a:r>
          </a:p>
          <a:p>
            <a:r>
              <a:rPr lang="en-ZA" dirty="0" smtClean="0"/>
              <a:t>Obesity cannot be linked to a single cause or solution and addressed by one sector. </a:t>
            </a:r>
          </a:p>
          <a:p>
            <a:r>
              <a:rPr lang="en-ZA" dirty="0" smtClean="0"/>
              <a:t>This means that there are multiple factors that are attributed towards the rising numbers of the occurrence of obesity ranging from individual factors, structural etc</a:t>
            </a:r>
          </a:p>
          <a:p>
            <a:r>
              <a:rPr lang="en-ZA" dirty="0" smtClean="0"/>
              <a:t>Individual choices such as unhealthy diets, physical inactivity are causes of obesity. </a:t>
            </a: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Executive summary</a:t>
            </a:r>
            <a:endParaRPr lang="en-ZA" dirty="0"/>
          </a:p>
        </p:txBody>
      </p:sp>
      <p:sp>
        <p:nvSpPr>
          <p:cNvPr id="3" name="Content Placeholder 2"/>
          <p:cNvSpPr>
            <a:spLocks noGrp="1"/>
          </p:cNvSpPr>
          <p:nvPr>
            <p:ph idx="1"/>
          </p:nvPr>
        </p:nvSpPr>
        <p:spPr/>
        <p:txBody>
          <a:bodyPr>
            <a:normAutofit fontScale="77500" lnSpcReduction="20000"/>
          </a:bodyPr>
          <a:lstStyle/>
          <a:p>
            <a:r>
              <a:rPr lang="en-ZA" dirty="0" smtClean="0"/>
              <a:t>Unhealthy diets may be due to either low or high economic status of which poverty is a strong indicator for the former. </a:t>
            </a:r>
          </a:p>
          <a:p>
            <a:r>
              <a:rPr lang="en-ZA" dirty="0" smtClean="0"/>
              <a:t>Physical inactivity may be due to sedentary lifestyles which are eminent in Botswana and unconducive environments/roads or recreational facilities (parks &amp; playgrounds) for physical activity, for examples roads with no walkways or cycling lanes.</a:t>
            </a:r>
          </a:p>
          <a:p>
            <a:r>
              <a:rPr lang="en-ZA" dirty="0" smtClean="0"/>
              <a:t> Unhealthy diets maybe due to issues of food security and trade. </a:t>
            </a:r>
          </a:p>
          <a:p>
            <a:r>
              <a:rPr lang="en-ZA" dirty="0" smtClean="0"/>
              <a:t>Obesity ultimately results in non communicable diseases such as cardiovascular diseases, diabetes, 40% of cancers, chronic respiratory diseases such as Asthma.</a:t>
            </a:r>
          </a:p>
          <a:p>
            <a:r>
              <a:rPr lang="en-ZA" dirty="0" smtClean="0"/>
              <a:t> Data collated by WHO indicates that in Botswana 37% of deaths are due to NCDs and from 2010-2012 there were 16 000 deaths due to NCDs</a:t>
            </a:r>
          </a:p>
          <a:p>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Executive Summary</a:t>
            </a:r>
            <a:endParaRPr lang="en-ZA" dirty="0"/>
          </a:p>
        </p:txBody>
      </p:sp>
      <p:sp>
        <p:nvSpPr>
          <p:cNvPr id="3" name="Content Placeholder 2"/>
          <p:cNvSpPr>
            <a:spLocks noGrp="1"/>
          </p:cNvSpPr>
          <p:nvPr>
            <p:ph idx="1"/>
          </p:nvPr>
        </p:nvSpPr>
        <p:spPr/>
        <p:txBody>
          <a:bodyPr/>
          <a:lstStyle/>
          <a:p>
            <a:r>
              <a:rPr lang="en-ZA" dirty="0" smtClean="0"/>
              <a:t>There are a number of researches conducted in Botswana to gauge obesity levels, for example the a study conducted in 2007 among adults 25-64 years which revealed low levels of physical activity (73% of inactivity), 22% and 53% of males and females respectively were overweight/obese, low intake of recommended servings of fruits and vegetables (n=96%) , 12% and 5% of school going children were overweight and obese respectively. </a:t>
            </a:r>
          </a:p>
          <a:p>
            <a:endParaRPr lang="en-Z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Executive summary</a:t>
            </a:r>
            <a:endParaRPr lang="en-ZA" dirty="0"/>
          </a:p>
        </p:txBody>
      </p:sp>
      <p:sp>
        <p:nvSpPr>
          <p:cNvPr id="3" name="Content Placeholder 2"/>
          <p:cNvSpPr>
            <a:spLocks noGrp="1"/>
          </p:cNvSpPr>
          <p:nvPr>
            <p:ph idx="1"/>
          </p:nvPr>
        </p:nvSpPr>
        <p:spPr/>
        <p:txBody>
          <a:bodyPr>
            <a:normAutofit fontScale="62500" lnSpcReduction="20000"/>
          </a:bodyPr>
          <a:lstStyle/>
          <a:p>
            <a:r>
              <a:rPr lang="en-ZA" dirty="0" smtClean="0"/>
              <a:t>This policy brief recommends a robust intersectoral action or multisectoral approach to addressing obesity (HiAP) approach. There are sector Workplace Wellness Programs which are not well coordinated.</a:t>
            </a:r>
          </a:p>
          <a:p>
            <a:r>
              <a:rPr lang="en-ZA" dirty="0" smtClean="0"/>
              <a:t> It is recommended that there be robust workplace wellness policy. MOESD and MOH through health promoting school initiative should formulate dietary guidelines and monitoring framework to monitor its implementation.</a:t>
            </a:r>
          </a:p>
          <a:p>
            <a:r>
              <a:rPr lang="en-ZA" dirty="0" smtClean="0"/>
              <a:t> Physical activity should be promoted by means of engagement with local authorities by facilitating outdoor gym parks, construction of user friendly roads with walkways, lights and cycling paths. </a:t>
            </a:r>
          </a:p>
          <a:p>
            <a:r>
              <a:rPr lang="en-ZA" dirty="0" smtClean="0"/>
              <a:t>Though the MOA is promoting  horticulture (backyard gardens) as a way of increasing accessibility of vegetables, water should be subsidized to promote sustainability of this initiative. </a:t>
            </a:r>
          </a:p>
          <a:p>
            <a:r>
              <a:rPr lang="en-ZA" dirty="0" smtClean="0"/>
              <a:t>A lot needs to be done with regard to personal behaviours that cause obesity. </a:t>
            </a:r>
          </a:p>
          <a:p>
            <a:r>
              <a:rPr lang="en-ZA" dirty="0" smtClean="0"/>
              <a:t>Behaviour change communication strategies needs to be implemented across sectors and civil society should be engaged on a larger scale (supported by government, technically and financially</a:t>
            </a:r>
          </a:p>
          <a:p>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evident successes in preventing NCD risk factors : Tobacco, Alcohol consumption</a:t>
            </a:r>
          </a:p>
          <a:p>
            <a:r>
              <a:rPr lang="en-US" dirty="0" smtClean="0"/>
              <a:t>If obesity is addressed there will be more economic gain productivity,less of your population spending time accessing care.</a:t>
            </a:r>
          </a:p>
          <a:p>
            <a:r>
              <a:rPr lang="en-US" dirty="0" smtClean="0"/>
              <a:t>The health and social care bill will be  increased and divert resources to other developments that the city have prioritized</a:t>
            </a:r>
          </a:p>
          <a:p>
            <a:r>
              <a:rPr lang="en-US" dirty="0" smtClean="0"/>
              <a:t>Reduce the widening inequalities that may be due to failure  to provide appropriate social services</a:t>
            </a:r>
          </a:p>
          <a:p>
            <a:r>
              <a:rPr lang="en-US" dirty="0" smtClean="0"/>
              <a:t>Reduced social impacts such as discrimination, social exclusion and reduced earnings : Happy people</a:t>
            </a:r>
          </a:p>
          <a:p>
            <a:pPr marL="137160" indent="0">
              <a:buNone/>
            </a:pPr>
            <a:endParaRPr lang="en-US" dirty="0"/>
          </a:p>
        </p:txBody>
      </p:sp>
    </p:spTree>
    <p:extLst>
      <p:ext uri="{BB962C8B-B14F-4D97-AF65-F5344CB8AC3E}">
        <p14:creationId xmlns:p14="http://schemas.microsoft.com/office/powerpoint/2010/main" val="2539761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Context and importance of problem</a:t>
            </a:r>
            <a:endParaRPr lang="en-ZA" dirty="0"/>
          </a:p>
        </p:txBody>
      </p:sp>
      <p:sp>
        <p:nvSpPr>
          <p:cNvPr id="3" name="Content Placeholder 2"/>
          <p:cNvSpPr>
            <a:spLocks noGrp="1"/>
          </p:cNvSpPr>
          <p:nvPr>
            <p:ph idx="1"/>
          </p:nvPr>
        </p:nvSpPr>
        <p:spPr/>
        <p:txBody>
          <a:bodyPr>
            <a:normAutofit fontScale="92500"/>
          </a:bodyPr>
          <a:lstStyle/>
          <a:p>
            <a:pPr>
              <a:buNone/>
            </a:pPr>
            <a:r>
              <a:rPr lang="en-US" dirty="0" smtClean="0"/>
              <a:t>The economic cost of obesity </a:t>
            </a:r>
            <a:endParaRPr lang="en-ZA" dirty="0" smtClean="0"/>
          </a:p>
          <a:p>
            <a:r>
              <a:rPr lang="en-US" dirty="0" smtClean="0"/>
              <a:t>Total costs of NCD curative services are estimated at </a:t>
            </a:r>
            <a:r>
              <a:rPr lang="en-US" b="1" dirty="0" smtClean="0"/>
              <a:t>$674,901,517  according to the EHSP </a:t>
            </a:r>
            <a:r>
              <a:rPr lang="en-US" dirty="0" smtClean="0"/>
              <a:t>2013–2017.The NCD program is the second most expensive under the EHSP program, accounting for 26 percent of the total costs.  </a:t>
            </a:r>
          </a:p>
          <a:p>
            <a:pPr>
              <a:buNone/>
            </a:pPr>
            <a:r>
              <a:rPr lang="en-ZA" dirty="0" smtClean="0"/>
              <a:t>The cost of obesity translated into deaths</a:t>
            </a:r>
          </a:p>
          <a:p>
            <a:r>
              <a:rPr lang="en-ZA" dirty="0" smtClean="0"/>
              <a:t>NCDs account to 37% of total deaths in Botswana, which translates to</a:t>
            </a:r>
            <a:r>
              <a:rPr lang="en-ZA" dirty="0" smtClean="0">
                <a:solidFill>
                  <a:srgbClr val="FF0000"/>
                </a:solidFill>
              </a:rPr>
              <a:t>1600 </a:t>
            </a:r>
            <a:r>
              <a:rPr lang="en-ZA" dirty="0" smtClean="0"/>
              <a:t>deaths per year. </a:t>
            </a:r>
          </a:p>
          <a:p>
            <a:r>
              <a:rPr lang="en-ZA" dirty="0" smtClean="0"/>
              <a:t>Thousands of days lost to productivity</a:t>
            </a:r>
          </a:p>
          <a:p>
            <a:endParaRPr lang="en-ZA" dirty="0" smtClean="0"/>
          </a:p>
          <a:p>
            <a:endParaRPr lang="en-ZA" dirty="0" smtClean="0"/>
          </a:p>
          <a:p>
            <a:endParaRPr lang="en-ZA" dirty="0" smtClean="0"/>
          </a:p>
          <a:p>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context and importance of problem</a:t>
            </a:r>
            <a:endParaRPr lang="en-ZA" dirty="0"/>
          </a:p>
        </p:txBody>
      </p:sp>
      <p:sp>
        <p:nvSpPr>
          <p:cNvPr id="3" name="Content Placeholder 2"/>
          <p:cNvSpPr>
            <a:spLocks noGrp="1"/>
          </p:cNvSpPr>
          <p:nvPr>
            <p:ph idx="1"/>
          </p:nvPr>
        </p:nvSpPr>
        <p:spPr/>
        <p:txBody>
          <a:bodyPr>
            <a:normAutofit lnSpcReduction="10000"/>
          </a:bodyPr>
          <a:lstStyle/>
          <a:p>
            <a:pPr>
              <a:buNone/>
            </a:pPr>
            <a:r>
              <a:rPr lang="en-ZA" dirty="0" smtClean="0"/>
              <a:t>How much is overweight/obesity in Botswana</a:t>
            </a:r>
          </a:p>
          <a:p>
            <a:r>
              <a:rPr lang="en-ZA" dirty="0" smtClean="0"/>
              <a:t>1 in 10 and 5 in 10 males and females are overweight/obese.</a:t>
            </a:r>
          </a:p>
          <a:p>
            <a:r>
              <a:rPr lang="en-ZA" dirty="0" smtClean="0"/>
              <a:t>Low levels of vegetable intake:9 in 10 people eat less of the recommended servings of fruits and vegetables</a:t>
            </a:r>
          </a:p>
          <a:p>
            <a:r>
              <a:rPr lang="en-ZA" dirty="0" smtClean="0"/>
              <a:t>  5 in 10 of school going children are obese.</a:t>
            </a:r>
          </a:p>
          <a:p>
            <a:r>
              <a:rPr lang="en-ZA" dirty="0" smtClean="0"/>
              <a:t>5 in 10 people do not engage in physical activity</a:t>
            </a:r>
          </a:p>
          <a:p>
            <a:r>
              <a:rPr lang="en-ZA" dirty="0" smtClean="0"/>
              <a:t> </a:t>
            </a:r>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Critique of Policy options </a:t>
            </a:r>
            <a:br>
              <a:rPr lang="en-ZA" dirty="0" smtClean="0"/>
            </a:br>
            <a:endParaRPr lang="en-ZA" dirty="0"/>
          </a:p>
        </p:txBody>
      </p:sp>
      <p:sp>
        <p:nvSpPr>
          <p:cNvPr id="3" name="Content Placeholder 2"/>
          <p:cNvSpPr>
            <a:spLocks noGrp="1"/>
          </p:cNvSpPr>
          <p:nvPr>
            <p:ph idx="1"/>
          </p:nvPr>
        </p:nvSpPr>
        <p:spPr/>
        <p:txBody>
          <a:bodyPr>
            <a:normAutofit fontScale="77500" lnSpcReduction="20000"/>
          </a:bodyPr>
          <a:lstStyle/>
          <a:p>
            <a:pPr>
              <a:buNone/>
            </a:pPr>
            <a:r>
              <a:rPr lang="en-ZA" dirty="0" smtClean="0"/>
              <a:t>Roads and infrastructure</a:t>
            </a:r>
          </a:p>
          <a:p>
            <a:r>
              <a:rPr lang="en-ZA" dirty="0" smtClean="0"/>
              <a:t>The way roads are currently structured has inadequate cycling paths and walkways that can promote physical activity. There are several private gym facilities in towns and cities and major villages. However physical activity can be promoted through cost effective ways such as through establishment of outdoor gym parks in open spaces that can affordably and easily accessed. Currently in Botswana there is only one such park.</a:t>
            </a:r>
          </a:p>
          <a:p>
            <a:pPr>
              <a:buNone/>
            </a:pPr>
            <a:r>
              <a:rPr lang="en-ZA" dirty="0" smtClean="0"/>
              <a:t>Workplace Wellness Programs</a:t>
            </a:r>
          </a:p>
          <a:p>
            <a:r>
              <a:rPr lang="en-ZA" dirty="0" smtClean="0"/>
              <a:t>Empirically and through data collected during workplace wellness days, there are high cases of overweight and obesity. The workplace wellness Program came into being with the advent of HIV/AIDS and was since expanded to look at overall employee health. It is  inadequately coordinated and narrow in its workplace wellness mandate</a:t>
            </a:r>
          </a:p>
          <a:p>
            <a:pPr>
              <a:buNone/>
            </a:pPr>
            <a:endParaRPr lang="en-ZA"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BEA3C98D2D134E99E440D91A17ED27" ma:contentTypeVersion="0" ma:contentTypeDescription="Create a new document." ma:contentTypeScope="" ma:versionID="3cd76cbb663f0e427635d5a7ab5f7f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4450BA-AF04-43DD-9056-D6DE814B86E2}"/>
</file>

<file path=customXml/itemProps2.xml><?xml version="1.0" encoding="utf-8"?>
<ds:datastoreItem xmlns:ds="http://schemas.openxmlformats.org/officeDocument/2006/customXml" ds:itemID="{E7E780C1-02CB-48C9-9471-E2BD927128CF}"/>
</file>

<file path=customXml/itemProps3.xml><?xml version="1.0" encoding="utf-8"?>
<ds:datastoreItem xmlns:ds="http://schemas.openxmlformats.org/officeDocument/2006/customXml" ds:itemID="{C61F8DE9-6FED-4848-83E6-25AD11A6D7DE}"/>
</file>

<file path=docProps/app.xml><?xml version="1.0" encoding="utf-8"?>
<Properties xmlns="http://schemas.openxmlformats.org/officeDocument/2006/extended-properties" xmlns:vt="http://schemas.openxmlformats.org/officeDocument/2006/docPropsVTypes">
  <Template>Apex</Template>
  <TotalTime>218</TotalTime>
  <Words>1213</Words>
  <Application>Microsoft Office PowerPoint</Application>
  <PresentationFormat>On-screen Show (4:3)</PresentationFormat>
  <Paragraphs>115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      POLICY BRIEF: REDUCTION OF OBESITY IN BOTSWANA </vt:lpstr>
      <vt:lpstr>Executive Summary</vt:lpstr>
      <vt:lpstr>Executive summary</vt:lpstr>
      <vt:lpstr>Executive Summary</vt:lpstr>
      <vt:lpstr>Executive summary</vt:lpstr>
      <vt:lpstr>Introduction</vt:lpstr>
      <vt:lpstr> Context and importance of problem</vt:lpstr>
      <vt:lpstr>context and importance of problem</vt:lpstr>
      <vt:lpstr>Critique of Policy options  </vt:lpstr>
      <vt:lpstr>Critique of Policy options</vt:lpstr>
      <vt:lpstr>Policy Recommendations </vt:lpstr>
      <vt:lpstr>Key stakeholders</vt:lpstr>
      <vt:lpstr>Engaging Policy makers</vt:lpstr>
      <vt:lpstr>Cont’d</vt:lpstr>
      <vt:lpstr>Use of evidence to engage decision makers</vt:lpstr>
      <vt:lpstr>Contd</vt:lpstr>
      <vt:lpstr>Strategies</vt:lpstr>
      <vt:lpstr>Strengths and weaknesses</vt:lpstr>
      <vt:lpstr>Final Decision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REDUCTION OF OBESITY IN BOTSWANA</dc:title>
  <dc:creator>sgulubane</dc:creator>
  <cp:lastModifiedBy>MOH</cp:lastModifiedBy>
  <cp:revision>23</cp:revision>
  <dcterms:created xsi:type="dcterms:W3CDTF">2015-11-06T11:57:29Z</dcterms:created>
  <dcterms:modified xsi:type="dcterms:W3CDTF">2015-12-03T23:19:46Z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0x010100C2BEA3C98D2D134E99E440D91A17ED27</vt:lpwstr>
  </property>
</Properties>
</file>