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4" r:id="rId6"/>
    <p:sldId id="265" r:id="rId7"/>
    <p:sldId id="266" r:id="rId8"/>
    <p:sldId id="257" r:id="rId9"/>
    <p:sldId id="269" r:id="rId10"/>
    <p:sldId id="268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937" autoAdjust="0"/>
    <p:restoredTop sz="94660"/>
  </p:normalViewPr>
  <p:slideViewPr>
    <p:cSldViewPr>
      <p:cViewPr varScale="1">
        <p:scale>
          <a:sx n="79" d="100"/>
          <a:sy n="79" d="100"/>
        </p:scale>
        <p:origin x="-142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67EF-8720-4D5E-BCFB-8BAEBE4FA9D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E14E-F12F-45F4-B5AA-790FEBD2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2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67EF-8720-4D5E-BCFB-8BAEBE4FA9D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E14E-F12F-45F4-B5AA-790FEBD2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1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67EF-8720-4D5E-BCFB-8BAEBE4FA9D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E14E-F12F-45F4-B5AA-790FEBD2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2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67EF-8720-4D5E-BCFB-8BAEBE4FA9D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E14E-F12F-45F4-B5AA-790FEBD2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7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67EF-8720-4D5E-BCFB-8BAEBE4FA9D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E14E-F12F-45F4-B5AA-790FEBD2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6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67EF-8720-4D5E-BCFB-8BAEBE4FA9D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E14E-F12F-45F4-B5AA-790FEBD2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5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67EF-8720-4D5E-BCFB-8BAEBE4FA9D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E14E-F12F-45F4-B5AA-790FEBD2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67EF-8720-4D5E-BCFB-8BAEBE4FA9D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E14E-F12F-45F4-B5AA-790FEBD2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0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67EF-8720-4D5E-BCFB-8BAEBE4FA9D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E14E-F12F-45F4-B5AA-790FEBD2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0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67EF-8720-4D5E-BCFB-8BAEBE4FA9D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E14E-F12F-45F4-B5AA-790FEBD2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0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67EF-8720-4D5E-BCFB-8BAEBE4FA9D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E14E-F12F-45F4-B5AA-790FEBD2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4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067EF-8720-4D5E-BCFB-8BAEBE4FA9D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5E14E-F12F-45F4-B5AA-790FEBD2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Principles for trainings and using the training manual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Feedback from group </a:t>
            </a:r>
            <a:r>
              <a:rPr lang="en-GB" dirty="0" err="1" smtClean="0"/>
              <a:t>disucssions</a:t>
            </a:r>
            <a:endParaRPr lang="en-GB" dirty="0" smtClean="0"/>
          </a:p>
          <a:p>
            <a:r>
              <a:rPr lang="en-GB" dirty="0" smtClean="0"/>
              <a:t>Day 2, afternoon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88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792088"/>
          </a:xfrm>
        </p:spPr>
        <p:txBody>
          <a:bodyPr>
            <a:noAutofit/>
          </a:bodyPr>
          <a:lstStyle/>
          <a:p>
            <a:r>
              <a:rPr lang="en-GB" sz="3000" b="1" dirty="0" smtClean="0">
                <a:solidFill>
                  <a:srgbClr val="0070C0"/>
                </a:solidFill>
              </a:rPr>
              <a:t>Principles for trainings and using the training manual</a:t>
            </a:r>
            <a:endParaRPr lang="en-US" sz="3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6" y="836712"/>
            <a:ext cx="8892480" cy="59046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sz="2300" b="1" dirty="0" smtClean="0">
              <a:solidFill>
                <a:srgbClr val="0000FF"/>
              </a:solidFill>
              <a:latin typeface="Wingdings"/>
              <a:ea typeface="Wingdings"/>
              <a:cs typeface="Wingdings"/>
              <a:sym typeface="Wingdings"/>
            </a:endParaRPr>
          </a:p>
          <a:p>
            <a:pPr marL="0" indent="0">
              <a:buNone/>
            </a:pPr>
            <a:r>
              <a:rPr lang="en-GB" sz="2300" b="1" dirty="0" smtClean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</a:t>
            </a:r>
            <a:r>
              <a:rPr lang="en-GB" sz="2300" b="1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en-GB" sz="2300" b="1" dirty="0" smtClean="0">
                <a:solidFill>
                  <a:srgbClr val="0000FF"/>
                </a:solidFill>
              </a:rPr>
              <a:t>Overarching social justice values</a:t>
            </a:r>
          </a:p>
          <a:p>
            <a:r>
              <a:rPr lang="en-GB" sz="2300" dirty="0" smtClean="0">
                <a:solidFill>
                  <a:srgbClr val="0000FF"/>
                </a:solidFill>
              </a:rPr>
              <a:t>Health is societal goal; social impact on health</a:t>
            </a:r>
          </a:p>
          <a:p>
            <a:r>
              <a:rPr lang="en-GB" sz="2300" dirty="0" smtClean="0">
                <a:solidFill>
                  <a:srgbClr val="0000FF"/>
                </a:solidFill>
              </a:rPr>
              <a:t>Social justice and equity as marker of societal success</a:t>
            </a:r>
          </a:p>
          <a:p>
            <a:r>
              <a:rPr lang="en-GB" sz="2300" dirty="0">
                <a:solidFill>
                  <a:srgbClr val="FF0000"/>
                </a:solidFill>
              </a:rPr>
              <a:t>REWORD: </a:t>
            </a:r>
            <a:r>
              <a:rPr lang="en-GB" sz="2300" dirty="0">
                <a:solidFill>
                  <a:srgbClr val="0000FF"/>
                </a:solidFill>
              </a:rPr>
              <a:t>Respect diversity and needs, be open-minded, </a:t>
            </a:r>
            <a:br>
              <a:rPr lang="en-GB" sz="2300" dirty="0">
                <a:solidFill>
                  <a:srgbClr val="0000FF"/>
                </a:solidFill>
              </a:rPr>
            </a:br>
            <a:r>
              <a:rPr lang="en-GB" sz="2300" dirty="0">
                <a:solidFill>
                  <a:srgbClr val="0000FF"/>
                </a:solidFill>
              </a:rPr>
              <a:t>non-judgemental</a:t>
            </a:r>
          </a:p>
          <a:p>
            <a:pPr marL="0" indent="0">
              <a:buNone/>
            </a:pPr>
            <a:endParaRPr lang="en-GB" sz="23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GB" sz="2300" b="1" dirty="0" smtClean="0">
                <a:solidFill>
                  <a:srgbClr val="008000"/>
                </a:solidFill>
                <a:latin typeface="Wingdings"/>
                <a:ea typeface="Wingdings"/>
                <a:cs typeface="Wingdings"/>
                <a:sym typeface="Wingdings"/>
              </a:rPr>
              <a:t></a:t>
            </a:r>
            <a:r>
              <a:rPr lang="en-GB" sz="2300" b="1" dirty="0" smtClean="0">
                <a:solidFill>
                  <a:srgbClr val="008000"/>
                </a:solidFill>
                <a:sym typeface="Wingdings"/>
              </a:rPr>
              <a:t> </a:t>
            </a:r>
            <a:r>
              <a:rPr lang="en-GB" sz="2300" b="1" dirty="0" smtClean="0">
                <a:solidFill>
                  <a:srgbClr val="008000"/>
                </a:solidFill>
              </a:rPr>
              <a:t>Training team profiles, competencies and skills</a:t>
            </a:r>
          </a:p>
          <a:p>
            <a:pPr marL="0" indent="0">
              <a:buNone/>
            </a:pPr>
            <a:r>
              <a:rPr lang="en-GB" sz="2300" i="1" dirty="0" smtClean="0">
                <a:solidFill>
                  <a:srgbClr val="FF0000"/>
                </a:solidFill>
              </a:rPr>
              <a:t>[Split into subcategories: General  training skills; specific  expertise &amp;competencies]</a:t>
            </a:r>
          </a:p>
          <a:p>
            <a:r>
              <a:rPr lang="en-GB" sz="2300" dirty="0" smtClean="0">
                <a:solidFill>
                  <a:srgbClr val="008000"/>
                </a:solidFill>
              </a:rPr>
              <a:t>Good </a:t>
            </a:r>
            <a:r>
              <a:rPr lang="en-GB" sz="2300" dirty="0">
                <a:solidFill>
                  <a:srgbClr val="008000"/>
                </a:solidFill>
              </a:rPr>
              <a:t>interpersonal, listening and relationship building skills</a:t>
            </a:r>
          </a:p>
          <a:p>
            <a:r>
              <a:rPr lang="en-GB" sz="2300" dirty="0">
                <a:solidFill>
                  <a:srgbClr val="008000"/>
                </a:solidFill>
              </a:rPr>
              <a:t>In-depth familiarity of HiAP training manual content and purpose, and able to adapt it to specific (training) context and audience</a:t>
            </a:r>
          </a:p>
          <a:p>
            <a:r>
              <a:rPr lang="en-GB" sz="2300" dirty="0">
                <a:solidFill>
                  <a:srgbClr val="008000"/>
                </a:solidFill>
              </a:rPr>
              <a:t>Respect diversity and needs, be open-minded, </a:t>
            </a:r>
            <a:br>
              <a:rPr lang="en-GB" sz="2300" dirty="0">
                <a:solidFill>
                  <a:srgbClr val="008000"/>
                </a:solidFill>
              </a:rPr>
            </a:br>
            <a:r>
              <a:rPr lang="en-GB" sz="2300" dirty="0" smtClean="0">
                <a:solidFill>
                  <a:srgbClr val="008000"/>
                </a:solidFill>
              </a:rPr>
              <a:t>non-judgemental</a:t>
            </a:r>
          </a:p>
          <a:p>
            <a:r>
              <a:rPr lang="en-GB" sz="2300" dirty="0" smtClean="0">
                <a:solidFill>
                  <a:srgbClr val="008000"/>
                </a:solidFill>
              </a:rPr>
              <a:t>Cultural </a:t>
            </a:r>
            <a:r>
              <a:rPr lang="en-GB" sz="2300" dirty="0">
                <a:solidFill>
                  <a:srgbClr val="008000"/>
                </a:solidFill>
              </a:rPr>
              <a:t>competency and sensibility</a:t>
            </a:r>
          </a:p>
          <a:p>
            <a:r>
              <a:rPr lang="en-GB" sz="2300" dirty="0">
                <a:solidFill>
                  <a:srgbClr val="008000"/>
                </a:solidFill>
              </a:rPr>
              <a:t>Sense of humour (culturally appropriate</a:t>
            </a:r>
            <a:r>
              <a:rPr lang="en-GB" sz="2300" dirty="0" smtClean="0">
                <a:solidFill>
                  <a:srgbClr val="008000"/>
                </a:solidFill>
              </a:rPr>
              <a:t>)</a:t>
            </a:r>
          </a:p>
          <a:p>
            <a:r>
              <a:rPr lang="en-GB" sz="2300" dirty="0" smtClean="0">
                <a:solidFill>
                  <a:srgbClr val="FF0000"/>
                </a:solidFill>
              </a:rPr>
              <a:t>[NEW: Working across sectors]</a:t>
            </a:r>
          </a:p>
          <a:p>
            <a:r>
              <a:rPr lang="en-GB" sz="2400" dirty="0">
                <a:solidFill>
                  <a:srgbClr val="660066"/>
                </a:solidFill>
              </a:rPr>
              <a:t>Follow-up and support (after training) appropriate </a:t>
            </a:r>
            <a:r>
              <a:rPr lang="en-GB" sz="2400" dirty="0">
                <a:solidFill>
                  <a:srgbClr val="FF0000"/>
                </a:solidFill>
              </a:rPr>
              <a:t>to development of training </a:t>
            </a:r>
            <a:r>
              <a:rPr lang="en-GB" sz="2400" dirty="0" smtClean="0">
                <a:solidFill>
                  <a:srgbClr val="FF0000"/>
                </a:solidFill>
              </a:rPr>
              <a:t>programmes. FACILITATE / FACILITATORS wording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[NEW: diplomacy and negotiation competencies]</a:t>
            </a:r>
            <a:endParaRPr lang="en-GB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3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GB" sz="2300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96336" y="980728"/>
            <a:ext cx="111561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DRAFT 2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44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720080"/>
          </a:xfrm>
        </p:spPr>
        <p:txBody>
          <a:bodyPr>
            <a:noAutofit/>
          </a:bodyPr>
          <a:lstStyle/>
          <a:p>
            <a:r>
              <a:rPr lang="en-GB" sz="3000" b="1" dirty="0" smtClean="0">
                <a:solidFill>
                  <a:srgbClr val="0070C0"/>
                </a:solidFill>
              </a:rPr>
              <a:t>Principles for trainings and using the training manual</a:t>
            </a:r>
            <a:endParaRPr lang="en-US" sz="3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90465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5800" b="1" dirty="0" smtClean="0">
                <a:solidFill>
                  <a:srgbClr val="660066"/>
                </a:solidFill>
                <a:latin typeface="Wingdings"/>
                <a:ea typeface="Wingdings"/>
                <a:cs typeface="Wingdings"/>
                <a:sym typeface="Wingdings"/>
              </a:rPr>
              <a:t></a:t>
            </a:r>
            <a:r>
              <a:rPr lang="en-GB" sz="5800" b="1" dirty="0" smtClean="0">
                <a:solidFill>
                  <a:srgbClr val="660066"/>
                </a:solidFill>
                <a:sym typeface="Wingdings"/>
              </a:rPr>
              <a:t> L</a:t>
            </a:r>
            <a:r>
              <a:rPr lang="en-GB" sz="5800" b="1" dirty="0" smtClean="0">
                <a:solidFill>
                  <a:srgbClr val="660066"/>
                </a:solidFill>
              </a:rPr>
              <a:t>earning by doing based </a:t>
            </a:r>
            <a:r>
              <a:rPr lang="en-GB" sz="5800" b="1" dirty="0">
                <a:solidFill>
                  <a:srgbClr val="660066"/>
                </a:solidFill>
              </a:rPr>
              <a:t>on </a:t>
            </a:r>
            <a:r>
              <a:rPr lang="en-GB" sz="5800" b="1" dirty="0" smtClean="0">
                <a:solidFill>
                  <a:srgbClr val="660066"/>
                </a:solidFill>
              </a:rPr>
              <a:t>adult </a:t>
            </a:r>
            <a:r>
              <a:rPr lang="en-GB" sz="5800" b="1" dirty="0">
                <a:solidFill>
                  <a:srgbClr val="660066"/>
                </a:solidFill>
              </a:rPr>
              <a:t>learning approaches</a:t>
            </a:r>
          </a:p>
          <a:p>
            <a:r>
              <a:rPr lang="en-GB" sz="5800" dirty="0" smtClean="0">
                <a:solidFill>
                  <a:srgbClr val="660066"/>
                </a:solidFill>
              </a:rPr>
              <a:t>Be realistic is setting framing and objectives </a:t>
            </a:r>
            <a:r>
              <a:rPr lang="en-GB" sz="5800" dirty="0" smtClean="0">
                <a:solidFill>
                  <a:srgbClr val="FF0000"/>
                </a:solidFill>
              </a:rPr>
              <a:t>and vision</a:t>
            </a:r>
          </a:p>
          <a:p>
            <a:r>
              <a:rPr lang="en-GB" sz="5800" dirty="0">
                <a:solidFill>
                  <a:srgbClr val="660066"/>
                </a:solidFill>
              </a:rPr>
              <a:t>Provide inclusive and safe spaces for </a:t>
            </a:r>
            <a:r>
              <a:rPr lang="en-GB" sz="5800" dirty="0" smtClean="0">
                <a:solidFill>
                  <a:srgbClr val="660066"/>
                </a:solidFill>
              </a:rPr>
              <a:t>learning and dialogue</a:t>
            </a:r>
            <a:endParaRPr lang="en-GB" sz="5800" dirty="0">
              <a:solidFill>
                <a:srgbClr val="660066"/>
              </a:solidFill>
            </a:endParaRPr>
          </a:p>
          <a:p>
            <a:r>
              <a:rPr lang="en-GB" sz="5800" dirty="0" smtClean="0">
                <a:solidFill>
                  <a:srgbClr val="660066"/>
                </a:solidFill>
              </a:rPr>
              <a:t>Allow time and space for discussion, internalisation and </a:t>
            </a:r>
            <a:br>
              <a:rPr lang="en-GB" sz="5800" dirty="0" smtClean="0">
                <a:solidFill>
                  <a:srgbClr val="660066"/>
                </a:solidFill>
              </a:rPr>
            </a:br>
            <a:r>
              <a:rPr lang="en-GB" sz="5800" dirty="0" smtClean="0">
                <a:solidFill>
                  <a:srgbClr val="660066"/>
                </a:solidFill>
              </a:rPr>
              <a:t>self-reflection of trainers and participants</a:t>
            </a:r>
          </a:p>
          <a:p>
            <a:r>
              <a:rPr lang="en-GB" sz="5800" dirty="0" smtClean="0">
                <a:solidFill>
                  <a:srgbClr val="660066"/>
                </a:solidFill>
              </a:rPr>
              <a:t>Respecting systems within which participants work (incl. resources)</a:t>
            </a:r>
          </a:p>
          <a:p>
            <a:r>
              <a:rPr lang="en-GB" sz="5800" dirty="0" smtClean="0">
                <a:solidFill>
                  <a:srgbClr val="FF0000"/>
                </a:solidFill>
              </a:rPr>
              <a:t>[NEW: Respect and equality between trainers and trainees;]</a:t>
            </a:r>
          </a:p>
          <a:p>
            <a:pPr marL="0" indent="0">
              <a:buNone/>
            </a:pPr>
            <a:endParaRPr lang="en-GB" sz="5800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en-GB" sz="5800" b="1" dirty="0" smtClean="0">
                <a:solidFill>
                  <a:schemeClr val="accent5">
                    <a:lumMod val="75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</a:t>
            </a:r>
            <a:r>
              <a:rPr lang="en-GB" sz="5800" b="1" dirty="0">
                <a:solidFill>
                  <a:schemeClr val="accent5">
                    <a:lumMod val="75000"/>
                  </a:schemeClr>
                </a:solidFill>
                <a:sym typeface="Wingdings"/>
              </a:rPr>
              <a:t> </a:t>
            </a:r>
            <a:r>
              <a:rPr lang="en-GB" sz="5800" b="1" dirty="0" smtClean="0">
                <a:solidFill>
                  <a:schemeClr val="accent5">
                    <a:lumMod val="75000"/>
                  </a:schemeClr>
                </a:solidFill>
              </a:rPr>
              <a:t>Support </a:t>
            </a:r>
            <a:r>
              <a:rPr lang="en-GB" sz="5800" b="1" dirty="0">
                <a:solidFill>
                  <a:schemeClr val="accent5">
                    <a:lumMod val="75000"/>
                  </a:schemeClr>
                </a:solidFill>
              </a:rPr>
              <a:t>materials and resources</a:t>
            </a:r>
          </a:p>
          <a:p>
            <a:r>
              <a:rPr lang="en-GB" sz="5800" dirty="0">
                <a:solidFill>
                  <a:schemeClr val="accent5">
                    <a:lumMod val="75000"/>
                  </a:schemeClr>
                </a:solidFill>
              </a:rPr>
              <a:t>Data, evidence, case studies, experiences (historical, personal, </a:t>
            </a:r>
            <a:r>
              <a:rPr lang="en-GB" sz="5800" dirty="0" smtClean="0">
                <a:solidFill>
                  <a:schemeClr val="accent5">
                    <a:lumMod val="75000"/>
                  </a:schemeClr>
                </a:solidFill>
              </a:rPr>
              <a:t>etc.)</a:t>
            </a:r>
            <a:endParaRPr lang="en-GB" sz="5800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GB" sz="5800" dirty="0" smtClean="0">
                <a:solidFill>
                  <a:schemeClr val="accent5">
                    <a:lumMod val="75000"/>
                  </a:schemeClr>
                </a:solidFill>
              </a:rPr>
              <a:t>Local</a:t>
            </a:r>
            <a:r>
              <a:rPr lang="en-GB" sz="5800" dirty="0">
                <a:solidFill>
                  <a:schemeClr val="accent5">
                    <a:lumMod val="75000"/>
                  </a:schemeClr>
                </a:solidFill>
              </a:rPr>
              <a:t>, regional </a:t>
            </a:r>
            <a:r>
              <a:rPr lang="en-GB" sz="5800" dirty="0" smtClean="0">
                <a:solidFill>
                  <a:schemeClr val="accent5">
                    <a:lumMod val="75000"/>
                  </a:schemeClr>
                </a:solidFill>
              </a:rPr>
              <a:t>and cultural context</a:t>
            </a:r>
            <a:endParaRPr lang="en-GB" sz="5800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GB" sz="5800" dirty="0">
                <a:solidFill>
                  <a:schemeClr val="accent5">
                    <a:lumMod val="75000"/>
                  </a:schemeClr>
                </a:solidFill>
              </a:rPr>
              <a:t>Low, middle and high income country contexts</a:t>
            </a:r>
          </a:p>
          <a:p>
            <a:r>
              <a:rPr lang="en-GB" sz="5800" dirty="0">
                <a:solidFill>
                  <a:schemeClr val="accent5">
                    <a:lumMod val="75000"/>
                  </a:schemeClr>
                </a:solidFill>
              </a:rPr>
              <a:t>Resources in relevant languages</a:t>
            </a:r>
          </a:p>
          <a:p>
            <a:r>
              <a:rPr lang="en-GB" sz="5800" dirty="0">
                <a:solidFill>
                  <a:schemeClr val="accent5">
                    <a:lumMod val="75000"/>
                  </a:schemeClr>
                </a:solidFill>
              </a:rPr>
              <a:t>Guidance on adult learning </a:t>
            </a:r>
            <a:r>
              <a:rPr lang="en-GB" sz="5800" dirty="0" smtClean="0">
                <a:solidFill>
                  <a:schemeClr val="accent5">
                    <a:lumMod val="75000"/>
                  </a:schemeClr>
                </a:solidFill>
              </a:rPr>
              <a:t>approaches</a:t>
            </a:r>
            <a:endParaRPr lang="en-GB" sz="5800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96336" y="980728"/>
            <a:ext cx="111561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DRAFT 2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6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792088"/>
          </a:xfrm>
        </p:spPr>
        <p:txBody>
          <a:bodyPr>
            <a:noAutofit/>
          </a:bodyPr>
          <a:lstStyle/>
          <a:p>
            <a:r>
              <a:rPr lang="en-GB" sz="3000" b="1" dirty="0" smtClean="0">
                <a:solidFill>
                  <a:srgbClr val="0070C0"/>
                </a:solidFill>
              </a:rPr>
              <a:t>Principles for trainings and using the training manual</a:t>
            </a:r>
            <a:endParaRPr lang="en-US" sz="3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6" y="836712"/>
            <a:ext cx="8892480" cy="59046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sz="2300" b="1" dirty="0" smtClean="0">
              <a:solidFill>
                <a:srgbClr val="0000FF"/>
              </a:solidFill>
              <a:latin typeface="Wingdings"/>
              <a:ea typeface="Wingdings"/>
              <a:cs typeface="Wingdings"/>
              <a:sym typeface="Wingdings"/>
            </a:endParaRPr>
          </a:p>
          <a:p>
            <a:pPr marL="0" indent="0">
              <a:buNone/>
            </a:pPr>
            <a:r>
              <a:rPr lang="en-GB" sz="2300" b="1" dirty="0" smtClean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</a:t>
            </a:r>
            <a:r>
              <a:rPr lang="en-GB" sz="2300" b="1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en-GB" sz="2300" b="1" dirty="0" smtClean="0">
                <a:solidFill>
                  <a:srgbClr val="0000FF"/>
                </a:solidFill>
              </a:rPr>
              <a:t>Overarching social justice values</a:t>
            </a:r>
          </a:p>
          <a:p>
            <a:r>
              <a:rPr lang="en-GB" sz="2300" dirty="0">
                <a:solidFill>
                  <a:srgbClr val="0000FF"/>
                </a:solidFill>
              </a:rPr>
              <a:t>Social justice and equity </a:t>
            </a:r>
            <a:r>
              <a:rPr lang="en-GB" sz="2300" dirty="0" smtClean="0">
                <a:solidFill>
                  <a:srgbClr val="0000FF"/>
                </a:solidFill>
              </a:rPr>
              <a:t>are markers </a:t>
            </a:r>
            <a:r>
              <a:rPr lang="en-GB" sz="2300" dirty="0">
                <a:solidFill>
                  <a:srgbClr val="0000FF"/>
                </a:solidFill>
              </a:rPr>
              <a:t>of societal success.</a:t>
            </a:r>
          </a:p>
          <a:p>
            <a:r>
              <a:rPr lang="en-GB" sz="2300" dirty="0" smtClean="0">
                <a:solidFill>
                  <a:srgbClr val="0000FF"/>
                </a:solidFill>
              </a:rPr>
              <a:t>Health is a societal goal</a:t>
            </a:r>
            <a:r>
              <a:rPr lang="en-GB" sz="2300" dirty="0" smtClean="0">
                <a:solidFill>
                  <a:srgbClr val="FF0000"/>
                </a:solidFill>
              </a:rPr>
              <a:t>, and the </a:t>
            </a:r>
            <a:r>
              <a:rPr lang="en-GB" sz="2300" dirty="0" smtClean="0">
                <a:solidFill>
                  <a:srgbClr val="0000FF"/>
                </a:solidFill>
              </a:rPr>
              <a:t>social impact on health </a:t>
            </a:r>
            <a:r>
              <a:rPr lang="en-GB" sz="2300" dirty="0" smtClean="0">
                <a:solidFill>
                  <a:srgbClr val="FF0000"/>
                </a:solidFill>
              </a:rPr>
              <a:t>should be recognized</a:t>
            </a:r>
            <a:r>
              <a:rPr lang="en-GB" sz="23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GB" sz="2300" dirty="0" smtClean="0">
                <a:solidFill>
                  <a:srgbClr val="0000FF"/>
                </a:solidFill>
              </a:rPr>
              <a:t>[</a:t>
            </a:r>
            <a:r>
              <a:rPr lang="en-GB" sz="2300" dirty="0" smtClean="0">
                <a:solidFill>
                  <a:srgbClr val="FF0000"/>
                </a:solidFill>
              </a:rPr>
              <a:t>REWORD</a:t>
            </a:r>
            <a:r>
              <a:rPr lang="en-GB" sz="2300" dirty="0">
                <a:solidFill>
                  <a:srgbClr val="FF0000"/>
                </a:solidFill>
              </a:rPr>
              <a:t>:</a:t>
            </a:r>
            <a:r>
              <a:rPr lang="en-GB" sz="2300" dirty="0">
                <a:solidFill>
                  <a:srgbClr val="0000FF"/>
                </a:solidFill>
              </a:rPr>
              <a:t> Respect diversity and needs, be open-minded, </a:t>
            </a:r>
            <a:r>
              <a:rPr lang="en-GB" sz="2300" dirty="0" smtClean="0">
                <a:solidFill>
                  <a:srgbClr val="0000FF"/>
                </a:solidFill>
              </a:rPr>
              <a:t>non-judgemental]. </a:t>
            </a:r>
            <a:r>
              <a:rPr lang="en-GB" sz="2300" dirty="0">
                <a:solidFill>
                  <a:srgbClr val="0000FF"/>
                </a:solidFill>
              </a:rPr>
              <a:t/>
            </a:r>
            <a:br>
              <a:rPr lang="en-GB" sz="2300" dirty="0">
                <a:solidFill>
                  <a:srgbClr val="0000FF"/>
                </a:solidFill>
              </a:rPr>
            </a:br>
            <a:r>
              <a:rPr lang="en-GB" sz="2300" dirty="0" smtClean="0">
                <a:solidFill>
                  <a:srgbClr val="FF0000"/>
                </a:solidFill>
              </a:rPr>
              <a:t>[SUGGESTION: A human rights approach should </a:t>
            </a:r>
            <a:r>
              <a:rPr lang="en-GB" sz="2300" dirty="0">
                <a:solidFill>
                  <a:srgbClr val="FF0000"/>
                </a:solidFill>
              </a:rPr>
              <a:t>underpin all </a:t>
            </a:r>
            <a:r>
              <a:rPr lang="en-GB" sz="2300" dirty="0" smtClean="0">
                <a:solidFill>
                  <a:srgbClr val="FF0000"/>
                </a:solidFill>
              </a:rPr>
              <a:t>training initiatives; including non-discrimination and equality</a:t>
            </a:r>
            <a:r>
              <a:rPr lang="en-GB" sz="2300" dirty="0">
                <a:solidFill>
                  <a:srgbClr val="FF0000"/>
                </a:solidFill>
              </a:rPr>
              <a:t>, </a:t>
            </a:r>
            <a:r>
              <a:rPr lang="en-GB" sz="2300" dirty="0" smtClean="0">
                <a:solidFill>
                  <a:srgbClr val="FF0000"/>
                </a:solidFill>
              </a:rPr>
              <a:t>respect for diversity and cultural appropriateness.]</a:t>
            </a:r>
            <a:endParaRPr lang="en-GB" sz="23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300" dirty="0" smtClean="0">
              <a:solidFill>
                <a:srgbClr val="0000FF"/>
              </a:solidFill>
            </a:endParaRPr>
          </a:p>
          <a:p>
            <a:pPr>
              <a:buFont typeface="Wingdings" charset="0"/>
              <a:buChar char="v"/>
            </a:pPr>
            <a:r>
              <a:rPr lang="en-GB" sz="2300" b="1" dirty="0" smtClean="0">
                <a:solidFill>
                  <a:srgbClr val="008000"/>
                </a:solidFill>
              </a:rPr>
              <a:t>Training team profiles, competencies and skills</a:t>
            </a:r>
          </a:p>
          <a:p>
            <a:pPr marL="400050" lvl="1" indent="0">
              <a:buNone/>
            </a:pPr>
            <a:r>
              <a:rPr lang="en-GB" sz="2300" b="1" i="1" dirty="0" smtClean="0">
                <a:solidFill>
                  <a:srgbClr val="FF0000"/>
                </a:solidFill>
              </a:rPr>
              <a:t>--- Specific expertise and competencies</a:t>
            </a:r>
          </a:p>
          <a:p>
            <a:r>
              <a:rPr lang="en-GB" sz="2300" dirty="0" smtClean="0">
                <a:solidFill>
                  <a:srgbClr val="008000"/>
                </a:solidFill>
              </a:rPr>
              <a:t>In</a:t>
            </a:r>
            <a:r>
              <a:rPr lang="en-GB" sz="2300" dirty="0">
                <a:solidFill>
                  <a:srgbClr val="008000"/>
                </a:solidFill>
              </a:rPr>
              <a:t>-depth familiarity of HiAP training manual content and purpose, and </a:t>
            </a:r>
            <a:r>
              <a:rPr lang="en-GB" sz="2300" dirty="0" smtClean="0">
                <a:solidFill>
                  <a:srgbClr val="008000"/>
                </a:solidFill>
              </a:rPr>
              <a:t>ability to </a:t>
            </a:r>
            <a:r>
              <a:rPr lang="en-GB" sz="2300" dirty="0">
                <a:solidFill>
                  <a:srgbClr val="008000"/>
                </a:solidFill>
              </a:rPr>
              <a:t>adapt it to specific </a:t>
            </a:r>
            <a:r>
              <a:rPr lang="en-GB" sz="2300" dirty="0" smtClean="0">
                <a:solidFill>
                  <a:srgbClr val="008000"/>
                </a:solidFill>
              </a:rPr>
              <a:t>training contexts </a:t>
            </a:r>
            <a:r>
              <a:rPr lang="en-GB" sz="2300" dirty="0">
                <a:solidFill>
                  <a:srgbClr val="008000"/>
                </a:solidFill>
              </a:rPr>
              <a:t>and </a:t>
            </a:r>
            <a:r>
              <a:rPr lang="en-GB" sz="2300" dirty="0" smtClean="0">
                <a:solidFill>
                  <a:srgbClr val="008000"/>
                </a:solidFill>
              </a:rPr>
              <a:t>audiences</a:t>
            </a:r>
            <a:endParaRPr lang="en-GB" sz="2300" dirty="0">
              <a:solidFill>
                <a:srgbClr val="008000"/>
              </a:solidFill>
            </a:endParaRPr>
          </a:p>
          <a:p>
            <a:r>
              <a:rPr lang="en-GB" sz="2300" dirty="0" smtClean="0">
                <a:solidFill>
                  <a:srgbClr val="FF0000"/>
                </a:solidFill>
              </a:rPr>
              <a:t>[NEW: Expertise, experience and competencies related to HiAP and working </a:t>
            </a:r>
            <a:r>
              <a:rPr lang="en-GB" sz="2300" dirty="0">
                <a:solidFill>
                  <a:srgbClr val="FF0000"/>
                </a:solidFill>
              </a:rPr>
              <a:t>intersectorally, and </a:t>
            </a:r>
            <a:r>
              <a:rPr lang="en-GB" sz="2300" dirty="0" smtClean="0">
                <a:solidFill>
                  <a:srgbClr val="FF0000"/>
                </a:solidFill>
              </a:rPr>
              <a:t>to diplomacy </a:t>
            </a:r>
            <a:r>
              <a:rPr lang="en-GB" sz="2300" dirty="0">
                <a:solidFill>
                  <a:srgbClr val="FF0000"/>
                </a:solidFill>
              </a:rPr>
              <a:t>and </a:t>
            </a:r>
            <a:r>
              <a:rPr lang="en-GB" sz="2300" dirty="0" smtClean="0">
                <a:solidFill>
                  <a:srgbClr val="FF0000"/>
                </a:solidFill>
              </a:rPr>
              <a:t>negotiation]</a:t>
            </a:r>
            <a:endParaRPr lang="en-GB" sz="2300" dirty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008000"/>
                </a:solidFill>
              </a:rPr>
              <a:t>Ability to </a:t>
            </a:r>
            <a:r>
              <a:rPr lang="en-GB" sz="2300" strike="sngStrike" dirty="0">
                <a:solidFill>
                  <a:srgbClr val="FF0000"/>
                </a:solidFill>
              </a:rPr>
              <a:t>Follow-up </a:t>
            </a:r>
            <a:r>
              <a:rPr lang="en-GB" sz="2400" dirty="0" smtClean="0">
                <a:solidFill>
                  <a:srgbClr val="FF0000"/>
                </a:solidFill>
              </a:rPr>
              <a:t>facilitate </a:t>
            </a:r>
            <a:r>
              <a:rPr lang="en-GB" sz="2400" dirty="0" smtClean="0">
                <a:solidFill>
                  <a:srgbClr val="008000"/>
                </a:solidFill>
              </a:rPr>
              <a:t>and support, as appropriate, </a:t>
            </a:r>
            <a:r>
              <a:rPr lang="en-GB" sz="2400" dirty="0" smtClean="0">
                <a:solidFill>
                  <a:srgbClr val="FF0000"/>
                </a:solidFill>
              </a:rPr>
              <a:t>training facilitators and the development </a:t>
            </a:r>
            <a:r>
              <a:rPr lang="en-GB" sz="2400" dirty="0">
                <a:solidFill>
                  <a:srgbClr val="FF0000"/>
                </a:solidFill>
              </a:rPr>
              <a:t>of training </a:t>
            </a:r>
            <a:r>
              <a:rPr lang="en-GB" sz="2400" dirty="0" smtClean="0">
                <a:solidFill>
                  <a:srgbClr val="FF0000"/>
                </a:solidFill>
              </a:rPr>
              <a:t>programmes after the training. </a:t>
            </a:r>
            <a:r>
              <a:rPr lang="en-GB" sz="2300" i="1" dirty="0" smtClean="0">
                <a:solidFill>
                  <a:srgbClr val="FF0000"/>
                </a:solidFill>
              </a:rPr>
              <a:t>[Carmel – I’m not sure I fully understood the change requested by </a:t>
            </a:r>
            <a:r>
              <a:rPr lang="en-GB" sz="2300" i="1" dirty="0" err="1" smtClean="0">
                <a:solidFill>
                  <a:srgbClr val="FF0000"/>
                </a:solidFill>
              </a:rPr>
              <a:t>Timo</a:t>
            </a:r>
            <a:r>
              <a:rPr lang="en-GB" sz="2300" i="1" dirty="0" smtClean="0">
                <a:solidFill>
                  <a:srgbClr val="FF0000"/>
                </a:solidFill>
              </a:rPr>
              <a:t> here, so please check this]</a:t>
            </a:r>
            <a:endParaRPr lang="en-GB" sz="2400" i="1" dirty="0" smtClean="0">
              <a:solidFill>
                <a:srgbClr val="FF0000"/>
              </a:solidFill>
            </a:endParaRPr>
          </a:p>
          <a:p>
            <a:pPr marL="400050" lvl="2" indent="0">
              <a:buNone/>
            </a:pPr>
            <a:r>
              <a:rPr lang="en-GB" sz="2300" b="1" i="1" dirty="0" smtClean="0">
                <a:solidFill>
                  <a:srgbClr val="FF0000"/>
                </a:solidFill>
              </a:rPr>
              <a:t>-</a:t>
            </a:r>
            <a:r>
              <a:rPr lang="en-GB" sz="2300" b="1" i="1" dirty="0">
                <a:solidFill>
                  <a:srgbClr val="FF0000"/>
                </a:solidFill>
              </a:rPr>
              <a:t>-- V</a:t>
            </a:r>
            <a:r>
              <a:rPr lang="en-GB" sz="2300" b="1" i="1" dirty="0" smtClean="0">
                <a:solidFill>
                  <a:srgbClr val="FF0000"/>
                </a:solidFill>
              </a:rPr>
              <a:t>alues for an enabling learning environment</a:t>
            </a:r>
            <a:endParaRPr lang="en-GB" sz="2300" dirty="0">
              <a:solidFill>
                <a:srgbClr val="FF0000"/>
              </a:solidFill>
            </a:endParaRPr>
          </a:p>
          <a:p>
            <a:r>
              <a:rPr lang="en-GB" sz="2300" dirty="0">
                <a:solidFill>
                  <a:srgbClr val="008000"/>
                </a:solidFill>
              </a:rPr>
              <a:t>Good interpersonal, listening and relationship building </a:t>
            </a:r>
            <a:r>
              <a:rPr lang="en-GB" sz="2300" dirty="0" smtClean="0">
                <a:solidFill>
                  <a:srgbClr val="008000"/>
                </a:solidFill>
              </a:rPr>
              <a:t>skills</a:t>
            </a:r>
          </a:p>
          <a:p>
            <a:r>
              <a:rPr lang="en-GB" sz="2300" dirty="0">
                <a:solidFill>
                  <a:srgbClr val="008000"/>
                </a:solidFill>
              </a:rPr>
              <a:t>Respect </a:t>
            </a:r>
            <a:r>
              <a:rPr lang="en-GB" sz="2300" dirty="0" smtClean="0">
                <a:solidFill>
                  <a:srgbClr val="008000"/>
                </a:solidFill>
              </a:rPr>
              <a:t>for diversity </a:t>
            </a:r>
            <a:r>
              <a:rPr lang="en-GB" sz="2300" dirty="0">
                <a:solidFill>
                  <a:srgbClr val="008000"/>
                </a:solidFill>
              </a:rPr>
              <a:t>and </a:t>
            </a:r>
            <a:r>
              <a:rPr lang="en-GB" sz="2300" dirty="0" smtClean="0">
                <a:solidFill>
                  <a:srgbClr val="FF0000"/>
                </a:solidFill>
              </a:rPr>
              <a:t>differential </a:t>
            </a:r>
            <a:r>
              <a:rPr lang="en-GB" sz="2300" dirty="0" smtClean="0">
                <a:solidFill>
                  <a:srgbClr val="008000"/>
                </a:solidFill>
              </a:rPr>
              <a:t>needs</a:t>
            </a:r>
            <a:r>
              <a:rPr lang="en-GB" sz="2300" dirty="0">
                <a:solidFill>
                  <a:srgbClr val="008000"/>
                </a:solidFill>
              </a:rPr>
              <a:t>, </a:t>
            </a:r>
            <a:r>
              <a:rPr lang="en-GB" sz="2300" dirty="0" smtClean="0">
                <a:solidFill>
                  <a:srgbClr val="008000"/>
                </a:solidFill>
              </a:rPr>
              <a:t>being </a:t>
            </a:r>
            <a:r>
              <a:rPr lang="en-GB" sz="2300" dirty="0">
                <a:solidFill>
                  <a:srgbClr val="008000"/>
                </a:solidFill>
              </a:rPr>
              <a:t>open-</a:t>
            </a:r>
            <a:r>
              <a:rPr lang="en-GB" sz="2300" dirty="0" smtClean="0">
                <a:solidFill>
                  <a:srgbClr val="008000"/>
                </a:solidFill>
              </a:rPr>
              <a:t>minded and non</a:t>
            </a:r>
            <a:r>
              <a:rPr lang="en-GB" sz="2300" dirty="0">
                <a:solidFill>
                  <a:srgbClr val="008000"/>
                </a:solidFill>
              </a:rPr>
              <a:t>-</a:t>
            </a:r>
            <a:r>
              <a:rPr lang="en-GB" sz="2300" dirty="0" smtClean="0">
                <a:solidFill>
                  <a:srgbClr val="008000"/>
                </a:solidFill>
              </a:rPr>
              <a:t>judgemental</a:t>
            </a:r>
            <a:endParaRPr lang="en-GB" sz="2300" dirty="0">
              <a:solidFill>
                <a:srgbClr val="008000"/>
              </a:solidFill>
            </a:endParaRPr>
          </a:p>
          <a:p>
            <a:r>
              <a:rPr lang="en-GB" sz="2300" dirty="0">
                <a:solidFill>
                  <a:srgbClr val="008000"/>
                </a:solidFill>
              </a:rPr>
              <a:t>Cultural competency and sensibility</a:t>
            </a:r>
          </a:p>
          <a:p>
            <a:r>
              <a:rPr lang="en-GB" sz="2300" dirty="0" smtClean="0">
                <a:solidFill>
                  <a:srgbClr val="FF0000"/>
                </a:solidFill>
              </a:rPr>
              <a:t>Making learning fun and having a s</a:t>
            </a:r>
            <a:r>
              <a:rPr lang="en-GB" sz="2300" dirty="0" smtClean="0">
                <a:solidFill>
                  <a:srgbClr val="008000"/>
                </a:solidFill>
              </a:rPr>
              <a:t>ense </a:t>
            </a:r>
            <a:r>
              <a:rPr lang="en-GB" sz="2300" dirty="0">
                <a:solidFill>
                  <a:srgbClr val="008000"/>
                </a:solidFill>
              </a:rPr>
              <a:t>of humour </a:t>
            </a:r>
            <a:r>
              <a:rPr lang="en-GB" sz="2300" strike="sngStrike" dirty="0">
                <a:solidFill>
                  <a:srgbClr val="FF0000"/>
                </a:solidFill>
              </a:rPr>
              <a:t>(culturally appropriate)</a:t>
            </a:r>
          </a:p>
          <a:p>
            <a:pPr marL="0" indent="0">
              <a:buNone/>
            </a:pPr>
            <a:endParaRPr lang="en-GB" sz="23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GB" sz="2300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4248" y="980728"/>
            <a:ext cx="208823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DRAFT 3</a:t>
            </a:r>
            <a:r>
              <a:rPr lang="en-US" dirty="0" smtClean="0">
                <a:solidFill>
                  <a:srgbClr val="FF0000"/>
                </a:solidFill>
              </a:rPr>
              <a:t> – suggestions by Tori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42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720080"/>
          </a:xfrm>
        </p:spPr>
        <p:txBody>
          <a:bodyPr>
            <a:noAutofit/>
          </a:bodyPr>
          <a:lstStyle/>
          <a:p>
            <a:r>
              <a:rPr lang="en-GB" sz="3000" b="1" dirty="0" smtClean="0">
                <a:solidFill>
                  <a:srgbClr val="0070C0"/>
                </a:solidFill>
              </a:rPr>
              <a:t>Principles for trainings and using the training manual</a:t>
            </a:r>
            <a:endParaRPr lang="en-US" sz="3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90465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5800" b="1" dirty="0" smtClean="0">
                <a:solidFill>
                  <a:srgbClr val="660066"/>
                </a:solidFill>
                <a:latin typeface="Wingdings"/>
                <a:ea typeface="Wingdings"/>
                <a:cs typeface="Wingdings"/>
                <a:sym typeface="Wingdings"/>
              </a:rPr>
              <a:t></a:t>
            </a:r>
            <a:r>
              <a:rPr lang="en-GB" sz="5800" b="1" dirty="0" smtClean="0">
                <a:solidFill>
                  <a:srgbClr val="660066"/>
                </a:solidFill>
                <a:sym typeface="Wingdings"/>
              </a:rPr>
              <a:t> L</a:t>
            </a:r>
            <a:r>
              <a:rPr lang="en-GB" sz="5800" b="1" dirty="0" smtClean="0">
                <a:solidFill>
                  <a:srgbClr val="660066"/>
                </a:solidFill>
              </a:rPr>
              <a:t>earning by doing based </a:t>
            </a:r>
            <a:r>
              <a:rPr lang="en-GB" sz="5800" b="1" dirty="0">
                <a:solidFill>
                  <a:srgbClr val="660066"/>
                </a:solidFill>
              </a:rPr>
              <a:t>on </a:t>
            </a:r>
            <a:r>
              <a:rPr lang="en-GB" sz="5800" b="1" dirty="0" smtClean="0">
                <a:solidFill>
                  <a:srgbClr val="660066"/>
                </a:solidFill>
              </a:rPr>
              <a:t>adult </a:t>
            </a:r>
            <a:r>
              <a:rPr lang="en-GB" sz="5800" b="1" dirty="0">
                <a:solidFill>
                  <a:srgbClr val="660066"/>
                </a:solidFill>
              </a:rPr>
              <a:t>learning approaches</a:t>
            </a:r>
          </a:p>
          <a:p>
            <a:r>
              <a:rPr lang="en-GB" sz="5800" dirty="0" smtClean="0">
                <a:solidFill>
                  <a:srgbClr val="660066"/>
                </a:solidFill>
              </a:rPr>
              <a:t>Be realistic is setting framing and objectives </a:t>
            </a:r>
            <a:r>
              <a:rPr lang="en-GB" sz="5800" dirty="0" smtClean="0">
                <a:solidFill>
                  <a:srgbClr val="FF0000"/>
                </a:solidFill>
              </a:rPr>
              <a:t>within longer-term vision</a:t>
            </a:r>
          </a:p>
          <a:p>
            <a:r>
              <a:rPr lang="en-GB" sz="5800" dirty="0">
                <a:solidFill>
                  <a:srgbClr val="660066"/>
                </a:solidFill>
              </a:rPr>
              <a:t>Respecting systems within which participants work (including </a:t>
            </a:r>
            <a:r>
              <a:rPr lang="en-GB" sz="5800" dirty="0" smtClean="0">
                <a:solidFill>
                  <a:srgbClr val="660066"/>
                </a:solidFill>
              </a:rPr>
              <a:t>available </a:t>
            </a:r>
            <a:r>
              <a:rPr lang="en-GB" sz="5800" dirty="0">
                <a:solidFill>
                  <a:srgbClr val="660066"/>
                </a:solidFill>
              </a:rPr>
              <a:t>resources)</a:t>
            </a:r>
          </a:p>
          <a:p>
            <a:r>
              <a:rPr lang="en-GB" sz="5800" dirty="0" smtClean="0">
                <a:solidFill>
                  <a:srgbClr val="660066"/>
                </a:solidFill>
              </a:rPr>
              <a:t>Provide </a:t>
            </a:r>
            <a:r>
              <a:rPr lang="en-GB" sz="5800" dirty="0">
                <a:solidFill>
                  <a:srgbClr val="660066"/>
                </a:solidFill>
              </a:rPr>
              <a:t>inclusive and safe spaces for </a:t>
            </a:r>
            <a:r>
              <a:rPr lang="en-GB" sz="5800" dirty="0" smtClean="0">
                <a:solidFill>
                  <a:srgbClr val="660066"/>
                </a:solidFill>
              </a:rPr>
              <a:t>learning</a:t>
            </a:r>
            <a:r>
              <a:rPr lang="en-GB" sz="5800" dirty="0" smtClean="0">
                <a:solidFill>
                  <a:srgbClr val="FF0000"/>
                </a:solidFill>
              </a:rPr>
              <a:t>, sharing </a:t>
            </a:r>
            <a:r>
              <a:rPr lang="en-GB" sz="5800" dirty="0" smtClean="0">
                <a:solidFill>
                  <a:srgbClr val="660066"/>
                </a:solidFill>
              </a:rPr>
              <a:t>and dialogue</a:t>
            </a:r>
            <a:endParaRPr lang="en-GB" sz="5800" dirty="0">
              <a:solidFill>
                <a:srgbClr val="660066"/>
              </a:solidFill>
            </a:endParaRPr>
          </a:p>
          <a:p>
            <a:r>
              <a:rPr lang="en-GB" sz="5800" dirty="0" smtClean="0">
                <a:solidFill>
                  <a:srgbClr val="660066"/>
                </a:solidFill>
              </a:rPr>
              <a:t>Allow time and space for discussion, internalization </a:t>
            </a:r>
            <a:r>
              <a:rPr lang="en-GB" sz="5800" dirty="0" smtClean="0">
                <a:solidFill>
                  <a:srgbClr val="FF0000"/>
                </a:solidFill>
              </a:rPr>
              <a:t>of learning </a:t>
            </a:r>
            <a:r>
              <a:rPr lang="en-GB" sz="5800" dirty="0" smtClean="0">
                <a:solidFill>
                  <a:srgbClr val="660066"/>
                </a:solidFill>
              </a:rPr>
              <a:t>and </a:t>
            </a:r>
            <a:br>
              <a:rPr lang="en-GB" sz="5800" dirty="0" smtClean="0">
                <a:solidFill>
                  <a:srgbClr val="660066"/>
                </a:solidFill>
              </a:rPr>
            </a:br>
            <a:r>
              <a:rPr lang="en-GB" sz="5800" dirty="0" smtClean="0">
                <a:solidFill>
                  <a:srgbClr val="660066"/>
                </a:solidFill>
              </a:rPr>
              <a:t>self-reflection of trainers and participants</a:t>
            </a:r>
          </a:p>
          <a:p>
            <a:r>
              <a:rPr lang="en-GB" sz="5800" dirty="0" smtClean="0">
                <a:solidFill>
                  <a:srgbClr val="FF0000"/>
                </a:solidFill>
              </a:rPr>
              <a:t>[NEW: Respect and equality between trainers and </a:t>
            </a:r>
            <a:r>
              <a:rPr lang="en-GB" sz="5800" dirty="0">
                <a:solidFill>
                  <a:srgbClr val="FF0000"/>
                </a:solidFill>
              </a:rPr>
              <a:t>trainees and </a:t>
            </a:r>
            <a:r>
              <a:rPr lang="en-GB" sz="5800" dirty="0" smtClean="0">
                <a:solidFill>
                  <a:srgbClr val="FF0000"/>
                </a:solidFill>
              </a:rPr>
              <a:t>recognise and draw from pre</a:t>
            </a:r>
            <a:r>
              <a:rPr lang="en-GB" sz="5800" dirty="0">
                <a:solidFill>
                  <a:srgbClr val="FF0000"/>
                </a:solidFill>
              </a:rPr>
              <a:t>-existing knowledge and </a:t>
            </a:r>
            <a:r>
              <a:rPr lang="en-GB" sz="5800" dirty="0" smtClean="0">
                <a:solidFill>
                  <a:srgbClr val="FF0000"/>
                </a:solidFill>
              </a:rPr>
              <a:t>expertise]</a:t>
            </a:r>
          </a:p>
          <a:p>
            <a:pPr marL="0" indent="0">
              <a:buNone/>
            </a:pPr>
            <a:endParaRPr lang="en-GB" sz="5800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en-GB" sz="5800" b="1" dirty="0" smtClean="0">
                <a:solidFill>
                  <a:schemeClr val="accent5">
                    <a:lumMod val="75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</a:t>
            </a:r>
            <a:r>
              <a:rPr lang="en-GB" sz="5800" b="1" dirty="0">
                <a:solidFill>
                  <a:schemeClr val="accent5">
                    <a:lumMod val="75000"/>
                  </a:schemeClr>
                </a:solidFill>
                <a:sym typeface="Wingdings"/>
              </a:rPr>
              <a:t> </a:t>
            </a:r>
            <a:r>
              <a:rPr lang="en-GB" sz="5800" b="1" dirty="0" smtClean="0">
                <a:solidFill>
                  <a:schemeClr val="accent5">
                    <a:lumMod val="75000"/>
                  </a:schemeClr>
                </a:solidFill>
              </a:rPr>
              <a:t>Support </a:t>
            </a:r>
            <a:r>
              <a:rPr lang="en-GB" sz="5800" b="1" dirty="0">
                <a:solidFill>
                  <a:schemeClr val="accent5">
                    <a:lumMod val="75000"/>
                  </a:schemeClr>
                </a:solidFill>
              </a:rPr>
              <a:t>materials and resources</a:t>
            </a:r>
          </a:p>
          <a:p>
            <a:r>
              <a:rPr lang="en-GB" sz="5800" dirty="0">
                <a:solidFill>
                  <a:schemeClr val="accent5">
                    <a:lumMod val="75000"/>
                  </a:schemeClr>
                </a:solidFill>
              </a:rPr>
              <a:t>Data, evidence, case </a:t>
            </a:r>
            <a:r>
              <a:rPr lang="en-GB" sz="5800" dirty="0" smtClean="0">
                <a:solidFill>
                  <a:schemeClr val="accent5">
                    <a:lumMod val="75000"/>
                  </a:schemeClr>
                </a:solidFill>
              </a:rPr>
              <a:t>studies and </a:t>
            </a:r>
            <a:r>
              <a:rPr lang="en-GB" sz="5800" dirty="0">
                <a:solidFill>
                  <a:schemeClr val="accent5">
                    <a:lumMod val="75000"/>
                  </a:schemeClr>
                </a:solidFill>
              </a:rPr>
              <a:t>experiences (historical, personal, </a:t>
            </a:r>
            <a:r>
              <a:rPr lang="en-GB" sz="5800" dirty="0" smtClean="0">
                <a:solidFill>
                  <a:schemeClr val="accent5">
                    <a:lumMod val="75000"/>
                  </a:schemeClr>
                </a:solidFill>
              </a:rPr>
              <a:t>etc.)</a:t>
            </a:r>
            <a:endParaRPr lang="en-GB" sz="5800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GB" sz="5800" dirty="0" smtClean="0">
                <a:solidFill>
                  <a:schemeClr val="accent5">
                    <a:lumMod val="75000"/>
                  </a:schemeClr>
                </a:solidFill>
              </a:rPr>
              <a:t>Local</a:t>
            </a:r>
            <a:r>
              <a:rPr lang="en-GB" sz="5800" dirty="0">
                <a:solidFill>
                  <a:schemeClr val="accent5">
                    <a:lumMod val="75000"/>
                  </a:schemeClr>
                </a:solidFill>
              </a:rPr>
              <a:t>, regional </a:t>
            </a:r>
            <a:r>
              <a:rPr lang="en-GB" sz="5800" dirty="0" smtClean="0">
                <a:solidFill>
                  <a:schemeClr val="accent5">
                    <a:lumMod val="75000"/>
                  </a:schemeClr>
                </a:solidFill>
              </a:rPr>
              <a:t>and cultural context</a:t>
            </a:r>
            <a:endParaRPr lang="en-GB" sz="5800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GB" sz="5800" dirty="0">
                <a:solidFill>
                  <a:schemeClr val="accent5">
                    <a:lumMod val="75000"/>
                  </a:schemeClr>
                </a:solidFill>
              </a:rPr>
              <a:t>Low, middle and high income country contexts</a:t>
            </a:r>
          </a:p>
          <a:p>
            <a:r>
              <a:rPr lang="en-GB" sz="5800" dirty="0">
                <a:solidFill>
                  <a:schemeClr val="accent5">
                    <a:lumMod val="75000"/>
                  </a:schemeClr>
                </a:solidFill>
              </a:rPr>
              <a:t>Resources in relevant languages</a:t>
            </a:r>
          </a:p>
          <a:p>
            <a:r>
              <a:rPr lang="en-GB" sz="5800" dirty="0">
                <a:solidFill>
                  <a:schemeClr val="accent5">
                    <a:lumMod val="75000"/>
                  </a:schemeClr>
                </a:solidFill>
              </a:rPr>
              <a:t>Guidance on adult learning </a:t>
            </a:r>
            <a:r>
              <a:rPr lang="en-GB" sz="5800" dirty="0" smtClean="0">
                <a:solidFill>
                  <a:schemeClr val="accent5">
                    <a:lumMod val="75000"/>
                  </a:schemeClr>
                </a:solidFill>
              </a:rPr>
              <a:t>approaches</a:t>
            </a:r>
            <a:endParaRPr lang="en-GB" sz="5800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16216" y="5951021"/>
            <a:ext cx="208823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DRAFT 3</a:t>
            </a:r>
            <a:r>
              <a:rPr lang="en-US" dirty="0" smtClean="0">
                <a:solidFill>
                  <a:srgbClr val="FF0000"/>
                </a:solidFill>
              </a:rPr>
              <a:t> – suggestions by Tori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0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</a:rPr>
              <a:t>Key challenges – Group 1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Principles for trainings and using the training manual</a:t>
            </a:r>
          </a:p>
          <a:p>
            <a:r>
              <a:rPr lang="en-GB" dirty="0" err="1" smtClean="0"/>
              <a:t>HiAP</a:t>
            </a:r>
            <a:r>
              <a:rPr lang="en-GB" dirty="0" smtClean="0"/>
              <a:t> terminology</a:t>
            </a:r>
          </a:p>
          <a:p>
            <a:r>
              <a:rPr lang="en-GB" dirty="0" smtClean="0"/>
              <a:t>Capturing relevant target audience</a:t>
            </a:r>
          </a:p>
          <a:p>
            <a:r>
              <a:rPr lang="en-GB" dirty="0" smtClean="0"/>
              <a:t>Representatives from units/sectors can be lonely if they trained alone. Therefore may wish to find resources to have more than one person per stakeholder group. Also may address high-turnover of staff and loss of investment.</a:t>
            </a:r>
            <a:endParaRPr lang="en-GB" dirty="0"/>
          </a:p>
          <a:p>
            <a:r>
              <a:rPr lang="en-GB" dirty="0" smtClean="0"/>
              <a:t>Weak structures</a:t>
            </a:r>
          </a:p>
          <a:p>
            <a:r>
              <a:rPr lang="en-GB" dirty="0" smtClean="0"/>
              <a:t>Attracting other sectors and be multidisciplinary</a:t>
            </a:r>
          </a:p>
          <a:p>
            <a:r>
              <a:rPr lang="en-GB" dirty="0" smtClean="0"/>
              <a:t>Low investment in mid-career training</a:t>
            </a:r>
          </a:p>
          <a:p>
            <a:r>
              <a:rPr lang="en-GB" dirty="0" smtClean="0"/>
              <a:t>Case studies specific to the country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63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</a:rPr>
              <a:t>Key challenges – Group 2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Identifying issue of mutual strategic interest</a:t>
            </a:r>
          </a:p>
          <a:p>
            <a:pPr lvl="1"/>
            <a:r>
              <a:rPr lang="en-GB" dirty="0" smtClean="0"/>
              <a:t>Resources – Conducting stakeholder mapping</a:t>
            </a:r>
          </a:p>
          <a:p>
            <a:pPr lvl="1"/>
            <a:r>
              <a:rPr lang="en-GB" dirty="0" smtClean="0"/>
              <a:t>Knowing about priorities of relevant sectors</a:t>
            </a:r>
          </a:p>
          <a:p>
            <a:r>
              <a:rPr lang="en-GB" dirty="0" smtClean="0"/>
              <a:t>Training team</a:t>
            </a:r>
          </a:p>
          <a:p>
            <a:pPr lvl="1"/>
            <a:r>
              <a:rPr lang="en-GB" dirty="0" smtClean="0"/>
              <a:t>Resources – identifying champions</a:t>
            </a:r>
          </a:p>
          <a:p>
            <a:pPr lvl="1"/>
            <a:r>
              <a:rPr lang="en-GB" dirty="0" smtClean="0"/>
              <a:t>Skills, experience and interdisciplinary team members</a:t>
            </a:r>
          </a:p>
          <a:p>
            <a:r>
              <a:rPr lang="en-GB" dirty="0" smtClean="0"/>
              <a:t>Target audience</a:t>
            </a:r>
          </a:p>
          <a:p>
            <a:pPr lvl="1"/>
            <a:r>
              <a:rPr lang="en-GB" dirty="0" smtClean="0"/>
              <a:t>Resources – identifying relevant trainers </a:t>
            </a:r>
          </a:p>
          <a:p>
            <a:pPr lvl="1"/>
            <a:r>
              <a:rPr lang="en-GB" dirty="0" smtClean="0"/>
              <a:t>Get buy-in from policy makers to facilitate engagement of technical staff</a:t>
            </a:r>
          </a:p>
          <a:p>
            <a:pPr lvl="1"/>
            <a:r>
              <a:rPr lang="en-GB" dirty="0" smtClean="0"/>
              <a:t>Technocrats remain despite political changes</a:t>
            </a:r>
          </a:p>
          <a:p>
            <a:pPr lvl="1"/>
            <a:r>
              <a:rPr lang="en-GB" dirty="0" smtClean="0"/>
              <a:t>Stakeholders, including NGOs, private sector</a:t>
            </a:r>
          </a:p>
          <a:p>
            <a:r>
              <a:rPr lang="en-GB" dirty="0" smtClean="0"/>
              <a:t>Description/</a:t>
            </a:r>
            <a:r>
              <a:rPr lang="en-GB" dirty="0" err="1" smtClean="0"/>
              <a:t>frameing</a:t>
            </a:r>
            <a:r>
              <a:rPr lang="en-GB" dirty="0" smtClean="0"/>
              <a:t> of training</a:t>
            </a:r>
          </a:p>
          <a:p>
            <a:pPr lvl="1"/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1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</a:rPr>
              <a:t>Key challenges – Group 3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Target audience – to trainers or actors</a:t>
            </a:r>
          </a:p>
          <a:p>
            <a:r>
              <a:rPr lang="en-GB" dirty="0" smtClean="0"/>
              <a:t>Resistance to something new</a:t>
            </a:r>
          </a:p>
          <a:p>
            <a:r>
              <a:rPr lang="en-GB" dirty="0" smtClean="0"/>
              <a:t>Not to repeat, go into unnecessary detail</a:t>
            </a:r>
          </a:p>
          <a:p>
            <a:r>
              <a:rPr lang="en-GB" dirty="0" smtClean="0"/>
              <a:t>Importance of having ice-breakers</a:t>
            </a:r>
          </a:p>
          <a:p>
            <a:r>
              <a:rPr lang="en-GB" dirty="0" smtClean="0"/>
              <a:t>Encourage linkages with previous experiences and expertise</a:t>
            </a:r>
          </a:p>
          <a:p>
            <a:r>
              <a:rPr lang="en-GB" dirty="0" smtClean="0"/>
              <a:t>Lack of information on context or participants</a:t>
            </a:r>
          </a:p>
          <a:p>
            <a:pPr lvl="1"/>
            <a:r>
              <a:rPr lang="en-GB" dirty="0" smtClean="0"/>
              <a:t>National, regional and local champions/informants</a:t>
            </a:r>
          </a:p>
          <a:p>
            <a:r>
              <a:rPr lang="en-GB" dirty="0" smtClean="0"/>
              <a:t>Lack of resources</a:t>
            </a:r>
          </a:p>
          <a:p>
            <a:pPr lvl="1"/>
            <a:r>
              <a:rPr lang="en-GB" dirty="0" smtClean="0"/>
              <a:t>E.g. UN, UNCT, private sector,</a:t>
            </a:r>
          </a:p>
          <a:p>
            <a:pPr lvl="1"/>
            <a:r>
              <a:rPr lang="en-GB" dirty="0" smtClean="0"/>
              <a:t>In kind support as well as financial support</a:t>
            </a:r>
          </a:p>
          <a:p>
            <a:pPr lvl="1"/>
            <a:r>
              <a:rPr lang="en-GB" dirty="0" smtClean="0"/>
              <a:t>New, innovative resource sources</a:t>
            </a:r>
          </a:p>
          <a:p>
            <a:r>
              <a:rPr lang="en-GB" dirty="0" smtClean="0"/>
              <a:t>Trainer must really have </a:t>
            </a:r>
            <a:r>
              <a:rPr lang="en-GB" dirty="0" err="1" smtClean="0"/>
              <a:t>HiAP</a:t>
            </a:r>
            <a:r>
              <a:rPr lang="en-GB" dirty="0" smtClean="0"/>
              <a:t> skills, knowledge, experiences. Be able to field and respond to difficult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959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</a:rPr>
              <a:t>Key challenges – Group 4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r>
              <a:rPr lang="en-GB" dirty="0" smtClean="0"/>
              <a:t>Lack of interest</a:t>
            </a:r>
          </a:p>
          <a:p>
            <a:r>
              <a:rPr lang="en-GB" dirty="0" smtClean="0"/>
              <a:t>People getting trained being lonely when go back to country context</a:t>
            </a:r>
          </a:p>
          <a:p>
            <a:r>
              <a:rPr lang="en-GB" dirty="0" smtClean="0"/>
              <a:t>Lack of authority </a:t>
            </a:r>
            <a:r>
              <a:rPr lang="en-US" dirty="0" smtClean="0">
                <a:sym typeface="Wingdings" panose="05000000000000000000" pitchFamily="2" charset="2"/>
              </a:rPr>
              <a:t> secure from higher levels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Choice and level of influence of participants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Human resources  develop small pool of people to train and facilitate issues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07714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</a:rPr>
              <a:t>Key challenges – Group 5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Champion at national, regional and local level</a:t>
            </a:r>
          </a:p>
          <a:p>
            <a:r>
              <a:rPr lang="en-GB" dirty="0" smtClean="0"/>
              <a:t>Context and power</a:t>
            </a:r>
          </a:p>
          <a:p>
            <a:pPr lvl="1"/>
            <a:r>
              <a:rPr lang="en-GB" dirty="0" smtClean="0"/>
              <a:t>Decentralised --- centralised</a:t>
            </a:r>
          </a:p>
          <a:p>
            <a:pPr lvl="1"/>
            <a:r>
              <a:rPr lang="en-GB" dirty="0" smtClean="0"/>
              <a:t>National  --- regional --- local</a:t>
            </a:r>
          </a:p>
          <a:p>
            <a:pPr lvl="1"/>
            <a:r>
              <a:rPr lang="en-GB" dirty="0" smtClean="0"/>
              <a:t>Urban  ---  rural</a:t>
            </a:r>
          </a:p>
          <a:p>
            <a:pPr lvl="1"/>
            <a:r>
              <a:rPr lang="en-GB" dirty="0" smtClean="0"/>
              <a:t>Universal  --- individual values and coverage</a:t>
            </a:r>
          </a:p>
          <a:p>
            <a:pPr lvl="1"/>
            <a:r>
              <a:rPr lang="en-GB" dirty="0" smtClean="0"/>
              <a:t>Public  --- </a:t>
            </a:r>
            <a:r>
              <a:rPr lang="en-GB" dirty="0"/>
              <a:t> </a:t>
            </a:r>
            <a:r>
              <a:rPr lang="en-GB" dirty="0" smtClean="0"/>
              <a:t>private</a:t>
            </a:r>
          </a:p>
          <a:p>
            <a:r>
              <a:rPr lang="en-GB" dirty="0" smtClean="0"/>
              <a:t>Data, case studies, examples relevant to audience</a:t>
            </a:r>
          </a:p>
          <a:p>
            <a:r>
              <a:rPr lang="en-GB" dirty="0" smtClean="0"/>
              <a:t>Non-health professionals and sectors (need basic level of health literacy, acronyms,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r>
              <a:rPr lang="en-GB" dirty="0" smtClean="0"/>
              <a:t>Resources</a:t>
            </a:r>
          </a:p>
          <a:p>
            <a:pPr lvl="1"/>
            <a:r>
              <a:rPr lang="en-GB" dirty="0" smtClean="0"/>
              <a:t>Advocates and leaders (in/out health, in/out system)</a:t>
            </a:r>
          </a:p>
          <a:p>
            <a:pPr lvl="1"/>
            <a:r>
              <a:rPr lang="en-GB" dirty="0" smtClean="0"/>
              <a:t>Case studies, information </a:t>
            </a:r>
            <a:r>
              <a:rPr lang="en-GB" dirty="0" smtClean="0">
                <a:sym typeface="Wingdings" panose="05000000000000000000" pitchFamily="2" charset="2"/>
              </a:rPr>
              <a:t> quality control needed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Pilot and testing and lessons learned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How to use social networks and other networks (WHO, UN, mayors, parliamentary unions, civil society and NGOs, interest groups)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Collaborative platform – need combination of online, face-to-face, etc.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614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ractical next steps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USB stick/CD/platform of all resources referenced in manual</a:t>
            </a:r>
          </a:p>
          <a:p>
            <a:r>
              <a:rPr lang="en-GB" dirty="0" smtClean="0"/>
              <a:t>Translation of HIAP manual</a:t>
            </a:r>
          </a:p>
          <a:p>
            <a:r>
              <a:rPr lang="en-GB" dirty="0" smtClean="0"/>
              <a:t>How this group will stay in touch, be network?</a:t>
            </a:r>
          </a:p>
          <a:p>
            <a:pPr lvl="1"/>
            <a:r>
              <a:rPr lang="en-GB" dirty="0" smtClean="0"/>
              <a:t>Google group?</a:t>
            </a:r>
          </a:p>
          <a:p>
            <a:pPr lvl="1"/>
            <a:r>
              <a:rPr lang="en-GB" dirty="0" err="1" smtClean="0"/>
              <a:t>ActionSDH</a:t>
            </a:r>
            <a:r>
              <a:rPr lang="en-GB" dirty="0" smtClean="0"/>
              <a:t> discussion forum (can post questions)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Longer term next steps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Mapping of key health issues and their causes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13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906218"/>
          </a:xfrm>
        </p:spPr>
        <p:txBody>
          <a:bodyPr>
            <a:noAutofit/>
          </a:bodyPr>
          <a:lstStyle/>
          <a:p>
            <a:r>
              <a:rPr lang="en-GB" sz="3000" b="1" dirty="0" smtClean="0">
                <a:solidFill>
                  <a:srgbClr val="0070C0"/>
                </a:solidFill>
              </a:rPr>
              <a:t>Principles for trainings and using the training manual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904656"/>
          </a:xfrm>
        </p:spPr>
        <p:txBody>
          <a:bodyPr>
            <a:normAutofit fontScale="55000" lnSpcReduction="20000"/>
          </a:bodyPr>
          <a:lstStyle/>
          <a:p>
            <a:r>
              <a:rPr lang="en-GB" sz="3600" dirty="0" smtClean="0"/>
              <a:t>Health is societal goal; social impact on health</a:t>
            </a:r>
          </a:p>
          <a:p>
            <a:r>
              <a:rPr lang="en-GB" sz="3600" dirty="0" smtClean="0"/>
              <a:t>Social justice and equity as marker of societal success</a:t>
            </a:r>
          </a:p>
          <a:p>
            <a:r>
              <a:rPr lang="en-GB" sz="3600" dirty="0" smtClean="0"/>
              <a:t>Data, evidence, case studies, experiences (historical, personal, </a:t>
            </a:r>
            <a:r>
              <a:rPr lang="en-GB" sz="3600" dirty="0" err="1" smtClean="0"/>
              <a:t>etc</a:t>
            </a:r>
            <a:r>
              <a:rPr lang="en-GB" sz="3600" dirty="0" smtClean="0"/>
              <a:t>)</a:t>
            </a:r>
          </a:p>
          <a:p>
            <a:pPr lvl="1"/>
            <a:r>
              <a:rPr lang="en-GB" sz="3600" dirty="0" smtClean="0"/>
              <a:t>local, regional context</a:t>
            </a:r>
          </a:p>
          <a:p>
            <a:pPr lvl="1"/>
            <a:r>
              <a:rPr lang="en-GB" sz="3600" dirty="0" smtClean="0"/>
              <a:t>Low, middle and high income country contexts</a:t>
            </a:r>
          </a:p>
          <a:p>
            <a:r>
              <a:rPr lang="en-GB" sz="3600" dirty="0" smtClean="0"/>
              <a:t>Ability to engage with other sectors</a:t>
            </a:r>
          </a:p>
          <a:p>
            <a:r>
              <a:rPr lang="en-GB" sz="3600" dirty="0" smtClean="0"/>
              <a:t>In-depth knowledge of </a:t>
            </a:r>
            <a:r>
              <a:rPr lang="en-GB" sz="3600" dirty="0" err="1" smtClean="0"/>
              <a:t>HiAP</a:t>
            </a:r>
            <a:r>
              <a:rPr lang="en-GB" sz="3600" dirty="0" smtClean="0"/>
              <a:t> training manual; adaptation to context &amp; audience</a:t>
            </a:r>
          </a:p>
          <a:p>
            <a:r>
              <a:rPr lang="en-GB" sz="3600" dirty="0" smtClean="0"/>
              <a:t>Listen</a:t>
            </a:r>
          </a:p>
          <a:p>
            <a:r>
              <a:rPr lang="en-GB" sz="3600" dirty="0" smtClean="0"/>
              <a:t>Respect diversity and needs, be open-minded, non-judgemental</a:t>
            </a:r>
          </a:p>
          <a:p>
            <a:r>
              <a:rPr lang="en-GB" sz="3600" dirty="0" smtClean="0"/>
              <a:t>Be realistic is setting framing and objectives</a:t>
            </a:r>
          </a:p>
          <a:p>
            <a:r>
              <a:rPr lang="en-GB" sz="3600" dirty="0" smtClean="0"/>
              <a:t>Allow time and space for discussion, internalisation and self-reflection</a:t>
            </a:r>
          </a:p>
          <a:p>
            <a:r>
              <a:rPr lang="en-GB" sz="3600" dirty="0" smtClean="0"/>
              <a:t>Respecting systems within which participants work (incl. budgetary resources)</a:t>
            </a:r>
          </a:p>
          <a:p>
            <a:r>
              <a:rPr lang="en-GB" sz="3600" dirty="0" smtClean="0"/>
              <a:t>Inclusive and safe spaces</a:t>
            </a:r>
          </a:p>
          <a:p>
            <a:r>
              <a:rPr lang="en-GB" sz="3600" dirty="0" smtClean="0"/>
              <a:t>Ensuring confidentiality</a:t>
            </a:r>
          </a:p>
          <a:p>
            <a:r>
              <a:rPr lang="en-GB" sz="3600" dirty="0" smtClean="0"/>
              <a:t>Learning for action, adult training (guidance on this useful)</a:t>
            </a:r>
          </a:p>
          <a:p>
            <a:r>
              <a:rPr lang="en-GB" sz="3600" dirty="0" smtClean="0"/>
              <a:t>Cultural competency and sensibility</a:t>
            </a:r>
          </a:p>
          <a:p>
            <a:r>
              <a:rPr lang="en-GB" sz="3600" dirty="0" smtClean="0"/>
              <a:t>Sense of humour (culturally appropriate)</a:t>
            </a:r>
          </a:p>
          <a:p>
            <a:r>
              <a:rPr lang="en-GB" sz="3600" dirty="0" smtClean="0"/>
              <a:t>Resources in relevant languages</a:t>
            </a:r>
          </a:p>
          <a:p>
            <a:r>
              <a:rPr lang="en-GB" sz="3600" dirty="0" smtClean="0"/>
              <a:t>Training for action; follow-up and support (after training)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96336" y="980728"/>
            <a:ext cx="111561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DRAFT 1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792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Categories for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Social justice values</a:t>
            </a:r>
          </a:p>
          <a:p>
            <a:r>
              <a:rPr lang="en-GB" dirty="0" smtClean="0"/>
              <a:t>Training team profile and skills</a:t>
            </a:r>
          </a:p>
          <a:p>
            <a:r>
              <a:rPr lang="en-GB" dirty="0" smtClean="0"/>
              <a:t>Adult learning approaches</a:t>
            </a:r>
          </a:p>
          <a:p>
            <a:r>
              <a:rPr lang="en-GB" dirty="0" smtClean="0"/>
              <a:t>Materials and resources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5892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6355FAAC2FCC4F92F5DC489C93672D" ma:contentTypeVersion="0" ma:contentTypeDescription="Create a new document." ma:contentTypeScope="" ma:versionID="8d03dbe559b67238d92deeea286e383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A56545-6198-45C6-8BE9-2BCB220A8EBE}"/>
</file>

<file path=customXml/itemProps2.xml><?xml version="1.0" encoding="utf-8"?>
<ds:datastoreItem xmlns:ds="http://schemas.openxmlformats.org/officeDocument/2006/customXml" ds:itemID="{3D2DC9BA-EDB8-4018-9566-DE8AA1953A24}"/>
</file>

<file path=customXml/itemProps3.xml><?xml version="1.0" encoding="utf-8"?>
<ds:datastoreItem xmlns:ds="http://schemas.openxmlformats.org/officeDocument/2006/customXml" ds:itemID="{7B3F430B-C0AE-47CE-A56B-1CFE04645F6C}"/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862</Words>
  <Application>Microsoft Office PowerPoint</Application>
  <PresentationFormat>On-screen Show (4:3)</PresentationFormat>
  <Paragraphs>172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Principles for trainings and using the training manual</vt:lpstr>
      <vt:lpstr>Key challenges – Group 1</vt:lpstr>
      <vt:lpstr>Key challenges – Group 2</vt:lpstr>
      <vt:lpstr>Key challenges – Group 3</vt:lpstr>
      <vt:lpstr>Key challenges – Group 4</vt:lpstr>
      <vt:lpstr>Key challenges – Group 5</vt:lpstr>
      <vt:lpstr>PowerPoint Presentation</vt:lpstr>
      <vt:lpstr>Principles for trainings and using the training manual</vt:lpstr>
      <vt:lpstr>Categories for principles</vt:lpstr>
      <vt:lpstr>Principles for trainings and using the training manual</vt:lpstr>
      <vt:lpstr>Principles for trainings and using the training manual</vt:lpstr>
      <vt:lpstr>Principles for trainings and using the training manual</vt:lpstr>
      <vt:lpstr>Principles for trainings and using the training manual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for trainings and using the training manual</dc:title>
  <dc:creator>cecmobile</dc:creator>
  <cp:lastModifiedBy>VALENTINE, Nicole Britt</cp:lastModifiedBy>
  <cp:revision>29</cp:revision>
  <dcterms:created xsi:type="dcterms:W3CDTF">2015-03-25T15:07:06Z</dcterms:created>
  <dcterms:modified xsi:type="dcterms:W3CDTF">2015-04-20T12:15:16Z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0x0101002B6355FAAC2FCC4F92F5DC489C93672D</vt:lpwstr>
  </property>
</Properties>
</file>