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Layouts/slideLayout4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86" r:id="rId2"/>
    <p:sldMasterId id="2147483660" r:id="rId3"/>
    <p:sldMasterId id="2147483672" r:id="rId4"/>
  </p:sldMasterIdLst>
  <p:notesMasterIdLst>
    <p:notesMasterId r:id="rId15"/>
  </p:notesMasterIdLst>
  <p:sldIdLst>
    <p:sldId id="289" r:id="rId5"/>
    <p:sldId id="304" r:id="rId6"/>
    <p:sldId id="309" r:id="rId7"/>
    <p:sldId id="320" r:id="rId8"/>
    <p:sldId id="308" r:id="rId9"/>
    <p:sldId id="327" r:id="rId10"/>
    <p:sldId id="313" r:id="rId11"/>
    <p:sldId id="319" r:id="rId12"/>
    <p:sldId id="316" r:id="rId13"/>
    <p:sldId id="30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athalie Roebbel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30" autoAdjust="0"/>
    <p:restoredTop sz="94571" autoAdjust="0"/>
  </p:normalViewPr>
  <p:slideViewPr>
    <p:cSldViewPr>
      <p:cViewPr>
        <p:scale>
          <a:sx n="75" d="100"/>
          <a:sy n="75" d="100"/>
        </p:scale>
        <p:origin x="-1392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customXml" Target="../customXml/item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88A76-74B8-4908-8EEB-E680A0C5BEF2}" type="datetimeFigureOut">
              <a:rPr lang="en-GB" smtClean="0"/>
              <a:pPr/>
              <a:t>06/03/2017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D9E64-59CB-45D6-9AB7-BCFA38CCDD8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21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36D598-BF8B-48BD-9303-DE7A834DB60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09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3861048"/>
            <a:ext cx="6400800" cy="119898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rgbClr val="0099CC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Title 1"/>
          <p:cNvSpPr txBox="1">
            <a:spLocks/>
          </p:cNvSpPr>
          <p:nvPr userDrawn="1"/>
        </p:nvSpPr>
        <p:spPr>
          <a:xfrm>
            <a:off x="693864" y="1886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4000" dirty="0">
              <a:solidFill>
                <a:srgbClr val="117CB2"/>
              </a:solidFill>
              <a:latin typeface="Arial" pitchFamily="34" charset="0"/>
              <a:ea typeface="Bodoni SvtyTwo ITC TT-Book"/>
              <a:cs typeface="Times New Roman" pitchFamily="18" charset="0"/>
            </a:endParaRPr>
          </a:p>
        </p:txBody>
      </p:sp>
      <p:pic>
        <p:nvPicPr>
          <p:cNvPr id="25" name="Picture 24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9552" y="5229200"/>
            <a:ext cx="1134820" cy="1160611"/>
          </a:xfrm>
          <a:prstGeom prst="rect">
            <a:avLst/>
          </a:prstGeom>
          <a:solidFill>
            <a:srgbClr val="0099CC"/>
          </a:solidFill>
        </p:spPr>
      </p:pic>
      <p:pic>
        <p:nvPicPr>
          <p:cNvPr id="29" name="Picture 28" descr="WHO-WPRO Logo PMS 2925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5696" y="5229200"/>
            <a:ext cx="2267744" cy="1067174"/>
          </a:xfrm>
          <a:prstGeom prst="rect">
            <a:avLst/>
          </a:prstGeom>
        </p:spPr>
      </p:pic>
      <p:sp>
        <p:nvSpPr>
          <p:cNvPr id="16" name="Wave 15"/>
          <p:cNvSpPr/>
          <p:nvPr userDrawn="1"/>
        </p:nvSpPr>
        <p:spPr>
          <a:xfrm>
            <a:off x="-10192" y="7075"/>
            <a:ext cx="9180511" cy="3212976"/>
          </a:xfrm>
          <a:prstGeom prst="wave">
            <a:avLst>
              <a:gd name="adj1" fmla="val 12500"/>
              <a:gd name="adj2" fmla="val 210"/>
            </a:avLst>
          </a:prstGeom>
          <a:solidFill>
            <a:srgbClr val="0099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ubtitle 2"/>
          <p:cNvSpPr txBox="1">
            <a:spLocks/>
          </p:cNvSpPr>
          <p:nvPr userDrawn="1"/>
        </p:nvSpPr>
        <p:spPr>
          <a:xfrm>
            <a:off x="478155" y="2087374"/>
            <a:ext cx="8187689" cy="4694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DOH-WHO</a:t>
            </a:r>
            <a:r>
              <a:rPr lang="en-US" sz="2000" baseline="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HEALTH IN ALL POLICIES (</a:t>
            </a:r>
            <a:r>
              <a:rPr lang="en-US" sz="2000" dirty="0" err="1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HiAP</a:t>
            </a:r>
            <a:r>
              <a:rPr lang="en-US" sz="2000" dirty="0" smtClean="0">
                <a:solidFill>
                  <a:schemeClr val="accent5">
                    <a:lumMod val="40000"/>
                    <a:lumOff val="60000"/>
                  </a:schemeClr>
                </a:solidFill>
                <a:latin typeface="Bodoni SvtyTwo ITC TT-Book"/>
                <a:ea typeface="Bodoni SvtyTwo ITC TT-Book"/>
                <a:cs typeface="Times New Roman" pitchFamily="18" charset="0"/>
              </a:rPr>
              <a:t>) TRAINING COURSE</a:t>
            </a:r>
          </a:p>
        </p:txBody>
      </p:sp>
      <p:pic>
        <p:nvPicPr>
          <p:cNvPr id="18" name="Picture 17" descr="DSC02081 - Version 2.JP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3716" y="718025"/>
            <a:ext cx="1152128" cy="1472414"/>
          </a:xfrm>
          <a:prstGeom prst="rect">
            <a:avLst/>
          </a:prstGeom>
        </p:spPr>
      </p:pic>
      <p:pic>
        <p:nvPicPr>
          <p:cNvPr id="19" name="Picture 18" descr="P1030037.JP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7" y="738843"/>
            <a:ext cx="1907704" cy="1430778"/>
          </a:xfrm>
          <a:prstGeom prst="rect">
            <a:avLst/>
          </a:prstGeom>
        </p:spPr>
      </p:pic>
      <p:pic>
        <p:nvPicPr>
          <p:cNvPr id="20" name="Picture 19" descr="134_3414.JP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57132" y="717786"/>
            <a:ext cx="1907704" cy="1430778"/>
          </a:xfrm>
          <a:prstGeom prst="rect">
            <a:avLst/>
          </a:prstGeom>
        </p:spPr>
      </p:pic>
      <p:pic>
        <p:nvPicPr>
          <p:cNvPr id="23" name="Picture 22" descr="135_3598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908" y="700359"/>
            <a:ext cx="1907704" cy="1430778"/>
          </a:xfrm>
          <a:prstGeom prst="rect">
            <a:avLst/>
          </a:prstGeom>
        </p:spPr>
      </p:pic>
      <p:pic>
        <p:nvPicPr>
          <p:cNvPr id="24" name="Picture 23" descr="IMG_1670.jpg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9580" y="730360"/>
            <a:ext cx="1080120" cy="144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53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994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37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77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28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10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778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501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6152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29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723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000" kern="1200" smtClean="0">
                <a:solidFill>
                  <a:srgbClr val="117CB2"/>
                </a:solidFill>
                <a:latin typeface="Arial" pitchFamily="34" charset="0"/>
                <a:ea typeface="Bodoni SvtyTwo ITC TT-Book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99CC"/>
                </a:solidFill>
              </a:defRPr>
            </a:lvl1pPr>
            <a:lvl2pPr>
              <a:defRPr>
                <a:solidFill>
                  <a:srgbClr val="0099CC"/>
                </a:solidFill>
              </a:defRPr>
            </a:lvl2pPr>
            <a:lvl3pPr>
              <a:defRPr>
                <a:solidFill>
                  <a:srgbClr val="0099CC"/>
                </a:solidFill>
              </a:defRPr>
            </a:lvl3pPr>
            <a:lvl4pPr>
              <a:defRPr>
                <a:solidFill>
                  <a:srgbClr val="0099CC"/>
                </a:solidFill>
              </a:defRPr>
            </a:lvl4pPr>
            <a:lvl5pPr>
              <a:defRPr>
                <a:solidFill>
                  <a:srgbClr val="0099CC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752" y="6316834"/>
            <a:ext cx="3680048" cy="404641"/>
          </a:xfrm>
        </p:spPr>
        <p:txBody>
          <a:bodyPr/>
          <a:lstStyle/>
          <a:p>
            <a:r>
              <a:rPr lang="en-US" dirty="0" smtClean="0"/>
              <a:t>Health in All Policies Training </a:t>
            </a:r>
          </a:p>
          <a:p>
            <a:r>
              <a:rPr lang="en-US" dirty="0" smtClean="0"/>
              <a:t>Trainer's meeting 23-27 March 2015, Geneva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11" y="5877272"/>
            <a:ext cx="859589" cy="879125"/>
          </a:xfrm>
          <a:prstGeom prst="rect">
            <a:avLst/>
          </a:prstGeom>
          <a:solidFill>
            <a:srgbClr val="0099CC"/>
          </a:solidFill>
        </p:spPr>
      </p:pic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467544" y="188640"/>
            <a:ext cx="8176691" cy="0"/>
          </a:xfrm>
          <a:prstGeom prst="line">
            <a:avLst/>
          </a:prstGeom>
          <a:noFill/>
          <a:ln w="50800">
            <a:solidFill>
              <a:srgbClr val="117C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Line 6"/>
          <p:cNvSpPr>
            <a:spLocks noChangeShapeType="1"/>
          </p:cNvSpPr>
          <p:nvPr userDrawn="1"/>
        </p:nvSpPr>
        <p:spPr bwMode="auto">
          <a:xfrm>
            <a:off x="467544" y="1484784"/>
            <a:ext cx="8176691" cy="0"/>
          </a:xfrm>
          <a:prstGeom prst="line">
            <a:avLst/>
          </a:prstGeom>
          <a:noFill/>
          <a:ln w="50800">
            <a:solidFill>
              <a:srgbClr val="117C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46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711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675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632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4406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4540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6706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468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851863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6763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4131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GB" sz="4000" dirty="0">
                <a:solidFill>
                  <a:srgbClr val="117CB2"/>
                </a:solidFill>
                <a:latin typeface="Arial" pitchFamily="34" charset="0"/>
                <a:ea typeface="Bodoni SvtyTwo ITC TT-Book"/>
                <a:cs typeface="Times New Roman" pitchFamily="18" charset="0"/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99CC"/>
                </a:solidFill>
              </a:defRPr>
            </a:lvl1pPr>
            <a:lvl2pPr>
              <a:defRPr sz="2400">
                <a:solidFill>
                  <a:srgbClr val="0099CC"/>
                </a:solidFill>
              </a:defRPr>
            </a:lvl2pPr>
            <a:lvl3pPr>
              <a:defRPr sz="2000">
                <a:solidFill>
                  <a:srgbClr val="0099CC"/>
                </a:solidFill>
              </a:defRPr>
            </a:lvl3pPr>
            <a:lvl4pPr>
              <a:defRPr sz="1800">
                <a:solidFill>
                  <a:srgbClr val="0099CC"/>
                </a:solidFill>
              </a:defRPr>
            </a:lvl4pPr>
            <a:lvl5pPr>
              <a:defRPr sz="1800">
                <a:solidFill>
                  <a:srgbClr val="0099C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0099CC"/>
                </a:solidFill>
              </a:defRPr>
            </a:lvl1pPr>
            <a:lvl2pPr>
              <a:defRPr sz="2400">
                <a:solidFill>
                  <a:srgbClr val="0099CC"/>
                </a:solidFill>
              </a:defRPr>
            </a:lvl2pPr>
            <a:lvl3pPr>
              <a:defRPr sz="2000">
                <a:solidFill>
                  <a:srgbClr val="0099CC"/>
                </a:solidFill>
              </a:defRPr>
            </a:lvl3pPr>
            <a:lvl4pPr>
              <a:defRPr sz="1800">
                <a:solidFill>
                  <a:srgbClr val="0099CC"/>
                </a:solidFill>
              </a:defRPr>
            </a:lvl4pPr>
            <a:lvl5pPr>
              <a:defRPr sz="1800">
                <a:solidFill>
                  <a:srgbClr val="0099CC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Line 6"/>
          <p:cNvSpPr>
            <a:spLocks noChangeShapeType="1"/>
          </p:cNvSpPr>
          <p:nvPr userDrawn="1"/>
        </p:nvSpPr>
        <p:spPr bwMode="auto">
          <a:xfrm>
            <a:off x="467544" y="188640"/>
            <a:ext cx="8176691" cy="0"/>
          </a:xfrm>
          <a:prstGeom prst="line">
            <a:avLst/>
          </a:prstGeom>
          <a:noFill/>
          <a:ln w="50800">
            <a:solidFill>
              <a:srgbClr val="117C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Line 6"/>
          <p:cNvSpPr>
            <a:spLocks noChangeShapeType="1"/>
          </p:cNvSpPr>
          <p:nvPr userDrawn="1"/>
        </p:nvSpPr>
        <p:spPr bwMode="auto">
          <a:xfrm>
            <a:off x="467544" y="1484784"/>
            <a:ext cx="8176691" cy="0"/>
          </a:xfrm>
          <a:prstGeom prst="line">
            <a:avLst/>
          </a:prstGeom>
          <a:noFill/>
          <a:ln w="50800">
            <a:solidFill>
              <a:srgbClr val="117C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11" y="5877272"/>
            <a:ext cx="859589" cy="879125"/>
          </a:xfrm>
          <a:prstGeom prst="rect">
            <a:avLst/>
          </a:prstGeom>
          <a:solidFill>
            <a:srgbClr val="0099CC"/>
          </a:solidFill>
        </p:spPr>
      </p:pic>
      <p:pic>
        <p:nvPicPr>
          <p:cNvPr id="11" name="Picture 10" descr="WHO-WPRO Logo PMS 2925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5851799"/>
            <a:ext cx="2043350" cy="96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143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180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954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2857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74095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65225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748997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8078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6974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83204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969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4000" kern="1200" dirty="0" smtClean="0">
                <a:solidFill>
                  <a:srgbClr val="117CB2"/>
                </a:solidFill>
                <a:latin typeface="Arial" pitchFamily="34" charset="0"/>
                <a:ea typeface="Bodoni SvtyTwo ITC TT-Book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9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0099CC"/>
                </a:solidFill>
              </a:defRPr>
            </a:lvl1pPr>
            <a:lvl2pPr>
              <a:defRPr sz="2000">
                <a:solidFill>
                  <a:srgbClr val="0099CC"/>
                </a:solidFill>
              </a:defRPr>
            </a:lvl2pPr>
            <a:lvl3pPr>
              <a:defRPr sz="1800">
                <a:solidFill>
                  <a:srgbClr val="0099CC"/>
                </a:solidFill>
              </a:defRPr>
            </a:lvl3pPr>
            <a:lvl4pPr>
              <a:defRPr sz="1600">
                <a:solidFill>
                  <a:srgbClr val="0099CC"/>
                </a:solidFill>
              </a:defRPr>
            </a:lvl4pPr>
            <a:lvl5pPr>
              <a:defRPr sz="1600">
                <a:solidFill>
                  <a:srgbClr val="0099C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9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0099CC"/>
                </a:solidFill>
              </a:defRPr>
            </a:lvl1pPr>
            <a:lvl2pPr>
              <a:defRPr sz="2000">
                <a:solidFill>
                  <a:srgbClr val="0099CC"/>
                </a:solidFill>
              </a:defRPr>
            </a:lvl2pPr>
            <a:lvl3pPr>
              <a:defRPr sz="1800">
                <a:solidFill>
                  <a:srgbClr val="0099CC"/>
                </a:solidFill>
              </a:defRPr>
            </a:lvl3pPr>
            <a:lvl4pPr>
              <a:defRPr sz="1600">
                <a:solidFill>
                  <a:srgbClr val="0099CC"/>
                </a:solidFill>
              </a:defRPr>
            </a:lvl4pPr>
            <a:lvl5pPr>
              <a:defRPr sz="1600">
                <a:solidFill>
                  <a:srgbClr val="0099CC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>
            <a:off x="467544" y="188640"/>
            <a:ext cx="8176691" cy="0"/>
          </a:xfrm>
          <a:prstGeom prst="line">
            <a:avLst/>
          </a:prstGeom>
          <a:noFill/>
          <a:ln w="50800">
            <a:solidFill>
              <a:srgbClr val="117C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Line 6"/>
          <p:cNvSpPr>
            <a:spLocks noChangeShapeType="1"/>
          </p:cNvSpPr>
          <p:nvPr userDrawn="1"/>
        </p:nvSpPr>
        <p:spPr bwMode="auto">
          <a:xfrm>
            <a:off x="467544" y="1484784"/>
            <a:ext cx="8176691" cy="0"/>
          </a:xfrm>
          <a:prstGeom prst="line">
            <a:avLst/>
          </a:prstGeom>
          <a:noFill/>
          <a:ln w="50800">
            <a:solidFill>
              <a:srgbClr val="117C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011" y="5877272"/>
            <a:ext cx="859589" cy="879125"/>
          </a:xfrm>
          <a:prstGeom prst="rect">
            <a:avLst/>
          </a:prstGeom>
          <a:solidFill>
            <a:srgbClr val="0099CC"/>
          </a:solidFill>
        </p:spPr>
      </p:pic>
      <p:pic>
        <p:nvPicPr>
          <p:cNvPr id="13" name="Picture 12" descr="WHO-WPRO Logo PMS 2925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20272" y="5851799"/>
            <a:ext cx="2043350" cy="961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67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6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20927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54684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66724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72598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948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559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8710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464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61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7668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7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DOH - WHO Health in All Policies Training 10-12 April 2013, Manila, Philippines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E1411-7E21-40FF-9FF6-86E7EA5D400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4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98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DOH - WHO Health in All Policies Training 10-12 April 2013, Manila, Philippines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DF8BD-C4CC-634D-9620-A3E9ABB20F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89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C68E58-1E0C-471A-805E-E3520F0E24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203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DOH - WHO Health in All Policies Training 10-12 April 2013, Manila, Philippines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C874-9642-41B2-BFFD-426869CD4C1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5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tx1"/>
                </a:solidFill>
              </a:rPr>
              <a:t>What next?</a:t>
            </a: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7704" y="2420888"/>
            <a:ext cx="5554960" cy="23371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i="1" dirty="0" smtClean="0">
                <a:solidFill>
                  <a:schemeClr val="tx1"/>
                </a:solidFill>
              </a:rPr>
              <a:t>WHO’s response to suggested national and regional suggestions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3890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619672" y="1772816"/>
            <a:ext cx="6336704" cy="63408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117CB2"/>
                </a:solidFill>
                <a:latin typeface="Arial" pitchFamily="34" charset="0"/>
                <a:ea typeface="Bodoni SvtyTwo ITC TT-Book"/>
                <a:cs typeface="Times New Roman" pitchFamily="18" charset="0"/>
              </a:rPr>
              <a:t> Thank you! </a:t>
            </a:r>
            <a:endParaRPr lang="en-US" sz="3600" dirty="0">
              <a:solidFill>
                <a:srgbClr val="117CB2"/>
              </a:solidFill>
              <a:latin typeface="Arial" pitchFamily="34" charset="0"/>
              <a:ea typeface="Bodoni SvtyTwo ITC TT-Book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64" t="19531" r="24775" b="57366"/>
          <a:stretch/>
        </p:blipFill>
        <p:spPr bwMode="auto">
          <a:xfrm>
            <a:off x="1259632" y="3284984"/>
            <a:ext cx="7294728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5616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64" y="116632"/>
            <a:ext cx="9017732" cy="1296144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80000"/>
              </a:lnSpc>
              <a:spcBef>
                <a:spcPct val="20000"/>
              </a:spcBef>
            </a:pPr>
            <a:r>
              <a:rPr lang="en-GB" sz="3600" dirty="0" smtClean="0">
                <a:solidFill>
                  <a:schemeClr val="tx1"/>
                </a:solidFill>
              </a:rPr>
              <a:t>    </a:t>
            </a:r>
            <a:r>
              <a:rPr lang="en-GB" sz="3200" dirty="0" smtClean="0">
                <a:solidFill>
                  <a:srgbClr val="0070C0"/>
                </a:solidFill>
              </a:rPr>
              <a:t>1.Dissemination</a:t>
            </a:r>
            <a:r>
              <a:rPr lang="en-GB" sz="3200" dirty="0">
                <a:solidFill>
                  <a:srgbClr val="0070C0"/>
                </a:solidFill>
              </a:rPr>
              <a:t>, </a:t>
            </a:r>
            <a:r>
              <a:rPr lang="en-GB" sz="3200" dirty="0" smtClean="0">
                <a:solidFill>
                  <a:srgbClr val="0070C0"/>
                </a:solidFill>
              </a:rPr>
              <a:t>advocacy, demand </a:t>
            </a:r>
            <a:r>
              <a:rPr lang="en-GB" sz="3200" dirty="0">
                <a:solidFill>
                  <a:srgbClr val="0070C0"/>
                </a:solidFill>
              </a:rPr>
              <a:t>generation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539552" y="1916832"/>
            <a:ext cx="8172400" cy="2812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Standard package for WRs - manual with key </a:t>
            </a:r>
            <a:r>
              <a:rPr lang="en-GB" sz="2800" dirty="0"/>
              <a:t>messages for </a:t>
            </a:r>
            <a:r>
              <a:rPr lang="en-GB" sz="2800" dirty="0" smtClean="0"/>
              <a:t>MOH and donors</a:t>
            </a:r>
            <a:r>
              <a:rPr lang="en-GB" sz="2800" dirty="0"/>
              <a:t>, including 1 page brochure adapted for the each </a:t>
            </a:r>
            <a:r>
              <a:rPr lang="en-GB" sz="2800" dirty="0" smtClean="0"/>
              <a:t>region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/>
              <a:t>Strengthening </a:t>
            </a:r>
            <a:r>
              <a:rPr lang="en-GB" sz="2800" dirty="0" smtClean="0"/>
              <a:t>communication with </a:t>
            </a:r>
            <a:r>
              <a:rPr lang="en-GB" sz="2800" dirty="0"/>
              <a:t>WRs </a:t>
            </a:r>
            <a:endParaRPr lang="en-GB" sz="2800" dirty="0" smtClean="0"/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Supporting de-briefing with national authorities and other stakeholders</a:t>
            </a:r>
            <a:endParaRPr lang="en-GB" sz="2800" dirty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1050" dirty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987824" y="6213190"/>
            <a:ext cx="2895600" cy="365125"/>
          </a:xfrm>
        </p:spPr>
        <p:txBody>
          <a:bodyPr/>
          <a:lstStyle/>
          <a:p>
            <a:r>
              <a:rPr lang="en-US" dirty="0" smtClean="0"/>
              <a:t>Health in All Policies Training </a:t>
            </a:r>
          </a:p>
          <a:p>
            <a:r>
              <a:rPr lang="en-US" dirty="0" smtClean="0"/>
              <a:t>Trainers' meeting 24-26 March 2015, Geneva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87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436" y="260648"/>
            <a:ext cx="8795320" cy="115212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r>
              <a:rPr lang="en-GB" sz="3200" dirty="0" smtClean="0">
                <a:solidFill>
                  <a:srgbClr val="0070C0"/>
                </a:solidFill>
              </a:rPr>
              <a:t>2. Strengthening trainers' skills and facilitating </a:t>
            </a:r>
            <a:r>
              <a:rPr lang="en-GB" sz="3200" dirty="0">
                <a:solidFill>
                  <a:srgbClr val="0070C0"/>
                </a:solidFill>
              </a:rPr>
              <a:t>networks of </a:t>
            </a:r>
            <a:r>
              <a:rPr lang="en-GB" sz="3200" dirty="0" smtClean="0">
                <a:solidFill>
                  <a:srgbClr val="0070C0"/>
                </a:solidFill>
              </a:rPr>
              <a:t>institutions/trainers</a:t>
            </a:r>
            <a:endParaRPr lang="en-GB" sz="3200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9552" y="1412776"/>
            <a:ext cx="8352928" cy="79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2000" dirty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900" dirty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107504" y="1268759"/>
            <a:ext cx="8910736" cy="6362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2000" dirty="0"/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Case-study meeting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Supporting quality control mechanism (case studies and training preparation)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Strengthen evaluation component on </a:t>
            </a:r>
            <a:r>
              <a:rPr lang="en-GB" sz="2800" dirty="0" err="1" smtClean="0"/>
              <a:t>HiAP</a:t>
            </a:r>
            <a:r>
              <a:rPr lang="en-GB" sz="2800" dirty="0" smtClean="0"/>
              <a:t> in the training through a sub-working group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Bring in North-</a:t>
            </a:r>
            <a:r>
              <a:rPr lang="en-GB" sz="2800" dirty="0"/>
              <a:t>A</a:t>
            </a:r>
            <a:r>
              <a:rPr lang="en-GB" sz="2800" dirty="0" smtClean="0"/>
              <a:t>merican institutions, non health sector institutions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Plan systematic engagement of international professional organizations</a:t>
            </a:r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GB" sz="2800" dirty="0" smtClean="0"/>
              <a:t>Identify and seek involvement of prestigious institutions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endParaRPr lang="en-GB" sz="2400" dirty="0"/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2400" dirty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1050" dirty="0"/>
          </a:p>
          <a:p>
            <a:pPr marL="45720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2400" dirty="0" smtClean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GB" sz="28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71800" y="6309320"/>
            <a:ext cx="2895600" cy="365125"/>
          </a:xfrm>
        </p:spPr>
        <p:txBody>
          <a:bodyPr/>
          <a:lstStyle/>
          <a:p>
            <a:r>
              <a:rPr lang="en-US" dirty="0" smtClean="0"/>
              <a:t>Health in All Policies Training </a:t>
            </a:r>
          </a:p>
          <a:p>
            <a:r>
              <a:rPr lang="en-US" dirty="0" smtClean="0"/>
              <a:t>Trainers' meeting 24-26 March 2015, Geneva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26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3. Actively support rapid global and regional adaptations of Training </a:t>
            </a:r>
            <a:r>
              <a:rPr lang="en-GB" sz="3200" dirty="0"/>
              <a:t>M</a:t>
            </a:r>
            <a:r>
              <a:rPr lang="en-GB" sz="3200" dirty="0" smtClean="0"/>
              <a:t>anual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892480" cy="4853136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11200" dirty="0" smtClean="0">
                <a:solidFill>
                  <a:schemeClr val="tx1"/>
                </a:solidFill>
              </a:rPr>
              <a:t>Translation </a:t>
            </a:r>
            <a:r>
              <a:rPr lang="en-GB" sz="11200" dirty="0">
                <a:solidFill>
                  <a:schemeClr val="tx1"/>
                </a:solidFill>
              </a:rPr>
              <a:t>of the manual? </a:t>
            </a:r>
            <a:endParaRPr lang="en-GB" sz="11200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GB" sz="11200" dirty="0" smtClean="0">
                <a:solidFill>
                  <a:schemeClr val="tx1"/>
                </a:solidFill>
              </a:rPr>
              <a:t>Support national and regional strategic planning and linking examples across countries and regions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1200" dirty="0" smtClean="0">
                <a:solidFill>
                  <a:schemeClr val="tx1"/>
                </a:solidFill>
              </a:rPr>
              <a:t>Promoting discussions with development think tanks for more upstream scale-up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sz="11200" dirty="0" smtClean="0">
                <a:solidFill>
                  <a:schemeClr val="tx1"/>
                </a:solidFill>
              </a:rPr>
              <a:t>Coordinate globally adaptation for specific programme and settings</a:t>
            </a:r>
          </a:p>
          <a:p>
            <a:pPr marL="457200" lvl="1" indent="0">
              <a:buNone/>
            </a:pPr>
            <a:endParaRPr lang="en-GB" sz="11200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GB" sz="11200" dirty="0" smtClean="0">
              <a:solidFill>
                <a:schemeClr val="tx1"/>
              </a:solidFill>
            </a:endParaRPr>
          </a:p>
          <a:p>
            <a:pPr marL="914400" lvl="1" indent="-457200">
              <a:buFont typeface="+mj-lt"/>
              <a:buAutoNum type="arabicPeriod"/>
            </a:pPr>
            <a:endParaRPr lang="en-GB" sz="11200" dirty="0">
              <a:solidFill>
                <a:schemeClr val="tx1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Health in All Policies Training </a:t>
            </a:r>
          </a:p>
          <a:p>
            <a:r>
              <a:rPr lang="en-US" dirty="0" smtClean="0"/>
              <a:t>Trainers' meeting 24-26 March 2015, Geneva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127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r>
              <a:rPr lang="en-GB" sz="3200" dirty="0" smtClean="0"/>
              <a:t>4. Conducting trainings and support training courses: ministry of health, other sectors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72816"/>
            <a:ext cx="8892480" cy="4781128"/>
          </a:xfrm>
        </p:spPr>
        <p:txBody>
          <a:bodyPr>
            <a:normAutofit/>
          </a:bodyPr>
          <a:lstStyle/>
          <a:p>
            <a:pPr marL="1314450" lvl="2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Database of story tellers</a:t>
            </a:r>
          </a:p>
          <a:p>
            <a:pPr marL="1314450" lvl="2" indent="-457200">
              <a:lnSpc>
                <a:spcPct val="80000"/>
              </a:lnSpc>
              <a:buFont typeface="+mj-lt"/>
              <a:buAutoNum type="arabicPeriod"/>
            </a:pPr>
            <a:r>
              <a:rPr lang="en-GB" sz="2800" dirty="0" smtClean="0">
                <a:solidFill>
                  <a:schemeClr val="tx1"/>
                </a:solidFill>
              </a:rPr>
              <a:t>Database of trainers etc. as before</a:t>
            </a:r>
          </a:p>
          <a:p>
            <a:pPr marL="857250" lvl="2" indent="0">
              <a:lnSpc>
                <a:spcPct val="80000"/>
              </a:lnSpc>
              <a:buNone/>
            </a:pPr>
            <a:endParaRPr lang="en-GB" b="1" dirty="0" smtClean="0">
              <a:solidFill>
                <a:schemeClr val="tx1"/>
              </a:solidFill>
            </a:endParaRPr>
          </a:p>
          <a:p>
            <a:pPr marL="914400" lvl="1" indent="-457200">
              <a:lnSpc>
                <a:spcPct val="80000"/>
              </a:lnSpc>
              <a:buFont typeface="+mj-lt"/>
              <a:buAutoNum type="arabicPeriod"/>
            </a:pPr>
            <a:endParaRPr lang="en-GB" sz="3200" b="1" dirty="0">
              <a:solidFill>
                <a:schemeClr val="tx1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Health in All Policies Training </a:t>
            </a:r>
          </a:p>
          <a:p>
            <a:r>
              <a:rPr lang="en-US" dirty="0" smtClean="0"/>
              <a:t>Trainers' meeting 24-26 March 2015, Geneva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209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169" y="260648"/>
            <a:ext cx="8579296" cy="936104"/>
          </a:xfrm>
        </p:spPr>
        <p:txBody>
          <a:bodyPr>
            <a:normAutofit fontScale="90000"/>
          </a:bodyPr>
          <a:lstStyle/>
          <a:p>
            <a:pPr marL="457200" indent="-457200">
              <a:lnSpc>
                <a:spcPct val="80000"/>
              </a:lnSpc>
              <a:spcBef>
                <a:spcPct val="20000"/>
              </a:spcBef>
            </a:pPr>
            <a:r>
              <a:rPr lang="en-GB" sz="3600" dirty="0" smtClean="0"/>
              <a:t>5. Creating shared resources </a:t>
            </a:r>
            <a:r>
              <a:rPr lang="en-GB" sz="3600" dirty="0"/>
              <a:t>and generating </a:t>
            </a:r>
            <a:r>
              <a:rPr lang="en-GB" sz="3600" dirty="0" smtClean="0"/>
              <a:t>materials to support trainings</a:t>
            </a:r>
            <a:endParaRPr lang="en-GB" sz="3600" dirty="0"/>
          </a:p>
        </p:txBody>
      </p:sp>
      <p:sp>
        <p:nvSpPr>
          <p:cNvPr id="5" name="Rectangle 4"/>
          <p:cNvSpPr/>
          <p:nvPr/>
        </p:nvSpPr>
        <p:spPr>
          <a:xfrm>
            <a:off x="683568" y="1052736"/>
            <a:ext cx="8136904" cy="5922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endParaRPr lang="en-GB" sz="2000" dirty="0"/>
          </a:p>
          <a:p>
            <a:pPr lvl="0">
              <a:lnSpc>
                <a:spcPct val="80000"/>
              </a:lnSpc>
              <a:spcBef>
                <a:spcPct val="20000"/>
              </a:spcBef>
            </a:pPr>
            <a:endParaRPr lang="en-US" sz="2400" b="1" dirty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600" dirty="0" smtClean="0"/>
              <a:t>Download all resources in Manual on single USB</a:t>
            </a:r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600" dirty="0" smtClean="0"/>
              <a:t>Competition for videos coordinated across  the regions</a:t>
            </a:r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600" dirty="0" smtClean="0"/>
              <a:t>Updates </a:t>
            </a:r>
            <a:r>
              <a:rPr lang="en-US" sz="2600" dirty="0"/>
              <a:t>of </a:t>
            </a:r>
            <a:r>
              <a:rPr lang="en-US" sz="2600" dirty="0" smtClean="0"/>
              <a:t>WHO materials, governing </a:t>
            </a:r>
            <a:r>
              <a:rPr lang="en-US" sz="2600" dirty="0"/>
              <a:t>body </a:t>
            </a:r>
            <a:r>
              <a:rPr lang="en-US" sz="2600" dirty="0" smtClean="0"/>
              <a:t>resolutions, key strategies</a:t>
            </a:r>
            <a:endParaRPr lang="en-US" sz="2600" dirty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600" dirty="0" smtClean="0"/>
              <a:t>Support opportunities in annual professional conferences</a:t>
            </a:r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600" dirty="0" smtClean="0"/>
              <a:t>Support quality </a:t>
            </a:r>
            <a:r>
              <a:rPr lang="en-US" sz="2600" dirty="0"/>
              <a:t>control </a:t>
            </a:r>
            <a:r>
              <a:rPr lang="en-US" sz="2600" dirty="0" smtClean="0"/>
              <a:t>process for case </a:t>
            </a:r>
            <a:r>
              <a:rPr lang="en-US" sz="2600" dirty="0"/>
              <a:t>studies (outcomes, health </a:t>
            </a:r>
            <a:r>
              <a:rPr lang="en-US" sz="2600" dirty="0" smtClean="0"/>
              <a:t>equity)</a:t>
            </a:r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600" dirty="0" smtClean="0"/>
              <a:t>Consolidate </a:t>
            </a:r>
            <a:r>
              <a:rPr lang="en-US" sz="2600" dirty="0"/>
              <a:t>adapted materials </a:t>
            </a:r>
            <a:endParaRPr lang="en-US" sz="2600" dirty="0" smtClean="0"/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600" dirty="0" smtClean="0"/>
              <a:t>Reconvene </a:t>
            </a:r>
            <a:r>
              <a:rPr lang="en-US" sz="2600" dirty="0"/>
              <a:t>trainers and update Training Manual </a:t>
            </a:r>
            <a:endParaRPr lang="en-US" sz="2600" dirty="0" smtClean="0"/>
          </a:p>
          <a:p>
            <a:pPr marL="914400" lvl="1" indent="-457200">
              <a:lnSpc>
                <a:spcPct val="8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sz="2600" dirty="0" smtClean="0"/>
              <a:t>2-3 </a:t>
            </a:r>
            <a:r>
              <a:rPr lang="en-US" sz="2600" dirty="0"/>
              <a:t>years with most active trainers from the previous years,  -- starting, China Health Promotion meeting (2017) </a:t>
            </a:r>
          </a:p>
          <a:p>
            <a:pPr marL="457200" lvl="0" indent="-457200">
              <a:lnSpc>
                <a:spcPct val="80000"/>
              </a:lnSpc>
              <a:spcBef>
                <a:spcPct val="20000"/>
              </a:spcBef>
              <a:buFont typeface="+mj-lt"/>
              <a:buAutoNum type="arabicPeriod"/>
            </a:pPr>
            <a:endParaRPr lang="en-US" sz="26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24128" y="6489671"/>
            <a:ext cx="2967608" cy="476672"/>
          </a:xfrm>
        </p:spPr>
        <p:txBody>
          <a:bodyPr/>
          <a:lstStyle/>
          <a:p>
            <a:r>
              <a:rPr lang="en-US" dirty="0" smtClean="0"/>
              <a:t>Health in All Policies Training </a:t>
            </a:r>
          </a:p>
          <a:p>
            <a:r>
              <a:rPr lang="en-US" dirty="0" smtClean="0"/>
              <a:t>Trainers' meeting 24-26 March 2015, Geneva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504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Practical considerations (1): Use of WHO logo or reference to WHO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Can only use WHO logo if you are running a course with a WHO office or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If you are already a collaborating centre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Summer schools cannot use WHO logo unless very specifically run with WHO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Can refer to using the WHO Training Manual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61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Group exercise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 smtClean="0">
                <a:solidFill>
                  <a:schemeClr val="tx1"/>
                </a:solidFill>
              </a:rPr>
              <a:t>Discuss how you (and your institution) can contribute to the WHO plan for scaling-up training capacity </a:t>
            </a:r>
            <a:r>
              <a:rPr lang="en-GB" sz="4000" u="sng" dirty="0" smtClean="0">
                <a:solidFill>
                  <a:schemeClr val="tx1"/>
                </a:solidFill>
              </a:rPr>
              <a:t>in your region</a:t>
            </a:r>
            <a:r>
              <a:rPr lang="en-GB" sz="4000" dirty="0" smtClean="0">
                <a:solidFill>
                  <a:schemeClr val="tx1"/>
                </a:solidFill>
              </a:rPr>
              <a:t>?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in All Policies Training </a:t>
            </a:r>
          </a:p>
          <a:p>
            <a:r>
              <a:rPr lang="en-US" smtClean="0"/>
              <a:t>Trainer's meeting 23-27 March 2015, Geneva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04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Priorities and Commitments for combatting Loneliness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4680520"/>
          </a:xfrm>
        </p:spPr>
        <p:txBody>
          <a:bodyPr>
            <a:normAutofit/>
          </a:bodyPr>
          <a:lstStyle/>
          <a:p>
            <a:endParaRPr lang="en-GB" smtClean="0">
              <a:solidFill>
                <a:schemeClr val="tx1"/>
              </a:solidFill>
            </a:endParaRPr>
          </a:p>
          <a:p>
            <a:r>
              <a:rPr lang="en-GB" smtClean="0">
                <a:solidFill>
                  <a:schemeClr val="tx1"/>
                </a:solidFill>
              </a:rPr>
              <a:t>Newsletter</a:t>
            </a:r>
            <a:r>
              <a:rPr lang="en-GB" dirty="0" smtClean="0">
                <a:solidFill>
                  <a:schemeClr val="tx1"/>
                </a:solidFill>
              </a:rPr>
              <a:t>, email updates?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Trainers' exchange visits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Health in All Policies Training </a:t>
            </a:r>
          </a:p>
          <a:p>
            <a:r>
              <a:rPr lang="en-US" smtClean="0"/>
              <a:t>Trainer's meeting 23-27 March 2015, Geneva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05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6355FAAC2FCC4F92F5DC489C93672D" ma:contentTypeVersion="0" ma:contentTypeDescription="Create a new document." ma:contentTypeScope="" ma:versionID="8d03dbe559b67238d92deeea286e383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6D7DBCD-3C57-49A0-8AA9-15A1C31E5B3B}"/>
</file>

<file path=customXml/itemProps2.xml><?xml version="1.0" encoding="utf-8"?>
<ds:datastoreItem xmlns:ds="http://schemas.openxmlformats.org/officeDocument/2006/customXml" ds:itemID="{BC9EB1A1-F653-4CE5-85D8-F33784AE838F}"/>
</file>

<file path=customXml/itemProps3.xml><?xml version="1.0" encoding="utf-8"?>
<ds:datastoreItem xmlns:ds="http://schemas.openxmlformats.org/officeDocument/2006/customXml" ds:itemID="{D0385DB7-187A-41A6-B745-5B5C3F48C07B}"/>
</file>

<file path=docProps/app.xml><?xml version="1.0" encoding="utf-8"?>
<Properties xmlns="http://schemas.openxmlformats.org/officeDocument/2006/extended-properties" xmlns:vt="http://schemas.openxmlformats.org/officeDocument/2006/docPropsVTypes">
  <TotalTime>1575</TotalTime>
  <Words>461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Office Theme</vt:lpstr>
      <vt:lpstr>2_Custom Design</vt:lpstr>
      <vt:lpstr>Custom Design</vt:lpstr>
      <vt:lpstr>1_Custom Design</vt:lpstr>
      <vt:lpstr>What next?</vt:lpstr>
      <vt:lpstr>    1.Dissemination, advocacy, demand generation</vt:lpstr>
      <vt:lpstr>2. Strengthening trainers' skills and facilitating networks of institutions/trainers</vt:lpstr>
      <vt:lpstr>3. Actively support rapid global and regional adaptations of Training Manual</vt:lpstr>
      <vt:lpstr>4. Conducting trainings and support training courses: ministry of health, other sectors</vt:lpstr>
      <vt:lpstr>5. Creating shared resources and generating materials to support trainings</vt:lpstr>
      <vt:lpstr>Practical considerations (1): Use of WHO logo or reference to WHO</vt:lpstr>
      <vt:lpstr>Group exercise</vt:lpstr>
      <vt:lpstr>Priorities and Commitments for combatting Loneliness</vt:lpstr>
      <vt:lpstr> Thank you! 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VALENTINE, Nicole Britt</dc:creator>
  <cp:lastModifiedBy>KUZMANOVIC, Aleksandra</cp:lastModifiedBy>
  <cp:revision>244</cp:revision>
  <dcterms:created xsi:type="dcterms:W3CDTF">2013-04-04T06:08:44Z</dcterms:created>
  <dcterms:modified xsi:type="dcterms:W3CDTF">2017-03-06T13:07:45Z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1439359579</vt:i4>
  </property>
  <property fmtid="{D5CDD505-2E9C-101B-9397-08002B2CF9AE}" pid="3" name="_NewReviewCycle">
    <vt:lpwstr/>
  </property>
  <property fmtid="{D5CDD505-2E9C-101B-9397-08002B2CF9AE}" pid="4" name="_EmailSubject">
    <vt:lpwstr>HIAP TRAINING MANUAL Missions briefing_NRO.pptx</vt:lpwstr>
  </property>
  <property fmtid="{D5CDD505-2E9C-101B-9397-08002B2CF9AE}" pid="5" name="_AuthorEmail">
    <vt:lpwstr>roebbeln@who.int</vt:lpwstr>
  </property>
  <property fmtid="{D5CDD505-2E9C-101B-9397-08002B2CF9AE}" pid="6" name="_AuthorEmailDisplayName">
    <vt:lpwstr>ROEBBEL, Nathalie Laure</vt:lpwstr>
  </property>
  <property fmtid="{D5CDD505-2E9C-101B-9397-08002B2CF9AE}" pid="7" name="ContentTypeId">
    <vt:lpwstr>0x0101002B6355FAAC2FCC4F92F5DC489C93672D</vt:lpwstr>
  </property>
</Properties>
</file>