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6" r:id="rId2"/>
    <p:sldMasterId id="2147483660" r:id="rId3"/>
    <p:sldMasterId id="2147483672" r:id="rId4"/>
  </p:sldMasterIdLst>
  <p:notesMasterIdLst>
    <p:notesMasterId r:id="rId21"/>
  </p:notesMasterIdLst>
  <p:sldIdLst>
    <p:sldId id="289" r:id="rId5"/>
    <p:sldId id="305" r:id="rId6"/>
    <p:sldId id="312" r:id="rId7"/>
    <p:sldId id="310" r:id="rId8"/>
    <p:sldId id="304" r:id="rId9"/>
    <p:sldId id="309" r:id="rId10"/>
    <p:sldId id="326" r:id="rId11"/>
    <p:sldId id="320" r:id="rId12"/>
    <p:sldId id="324" r:id="rId13"/>
    <p:sldId id="308" r:id="rId14"/>
    <p:sldId id="306" r:id="rId15"/>
    <p:sldId id="327" r:id="rId16"/>
    <p:sldId id="323" r:id="rId17"/>
    <p:sldId id="313" r:id="rId18"/>
    <p:sldId id="319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halie Roebbel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62" autoAdjust="0"/>
    <p:restoredTop sz="94624" autoAdjust="0"/>
  </p:normalViewPr>
  <p:slideViewPr>
    <p:cSldViewPr>
      <p:cViewPr>
        <p:scale>
          <a:sx n="90" d="100"/>
          <a:sy n="90" d="100"/>
        </p:scale>
        <p:origin x="-1104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88A76-74B8-4908-8EEB-E680A0C5BEF2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D9E64-59CB-45D6-9AB7-BCFA38CCDD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2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D9E64-59CB-45D6-9AB7-BCFA38CCDD8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7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6D598-BF8B-48BD-9303-DE7A834DB60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0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6400800" cy="119898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0099C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1411-7E21-40FF-9FF6-86E7EA5D40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693864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>
              <a:solidFill>
                <a:srgbClr val="117CB2"/>
              </a:solidFill>
              <a:latin typeface="Arial" pitchFamily="34" charset="0"/>
              <a:ea typeface="Bodoni SvtyTwo ITC TT-Book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229200"/>
            <a:ext cx="1134820" cy="1160611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29" name="Picture 28" descr="WHO-WPRO Logo PMS 2925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229200"/>
            <a:ext cx="2267744" cy="1067174"/>
          </a:xfrm>
          <a:prstGeom prst="rect">
            <a:avLst/>
          </a:prstGeom>
        </p:spPr>
      </p:pic>
      <p:sp>
        <p:nvSpPr>
          <p:cNvPr id="16" name="Wave 15"/>
          <p:cNvSpPr/>
          <p:nvPr userDrawn="1"/>
        </p:nvSpPr>
        <p:spPr>
          <a:xfrm>
            <a:off x="-10192" y="7075"/>
            <a:ext cx="9180511" cy="3212976"/>
          </a:xfrm>
          <a:prstGeom prst="wave">
            <a:avLst>
              <a:gd name="adj1" fmla="val 12500"/>
              <a:gd name="adj2" fmla="val 210"/>
            </a:avLst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478155" y="2087374"/>
            <a:ext cx="8187689" cy="46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DOH-WHO</a:t>
            </a:r>
            <a:r>
              <a:rPr lang="en-US" sz="20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HEALTH IN ALL POLICIES (</a:t>
            </a:r>
            <a:r>
              <a:rPr lang="en-US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HiAP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doni SvtyTwo ITC TT-Book"/>
                <a:ea typeface="Bodoni SvtyTwo ITC TT-Book"/>
                <a:cs typeface="Times New Roman" pitchFamily="18" charset="0"/>
              </a:rPr>
              <a:t>) TRAINING COURSE</a:t>
            </a:r>
          </a:p>
        </p:txBody>
      </p:sp>
      <p:pic>
        <p:nvPicPr>
          <p:cNvPr id="18" name="Picture 17" descr="DSC02081 - Version 2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716" y="718025"/>
            <a:ext cx="1152128" cy="1472414"/>
          </a:xfrm>
          <a:prstGeom prst="rect">
            <a:avLst/>
          </a:prstGeom>
        </p:spPr>
      </p:pic>
      <p:pic>
        <p:nvPicPr>
          <p:cNvPr id="19" name="Picture 18" descr="P1030037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7" y="738843"/>
            <a:ext cx="1907704" cy="1430778"/>
          </a:xfrm>
          <a:prstGeom prst="rect">
            <a:avLst/>
          </a:prstGeom>
        </p:spPr>
      </p:pic>
      <p:pic>
        <p:nvPicPr>
          <p:cNvPr id="20" name="Picture 19" descr="134_3414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132" y="717786"/>
            <a:ext cx="1907704" cy="1430778"/>
          </a:xfrm>
          <a:prstGeom prst="rect">
            <a:avLst/>
          </a:prstGeom>
        </p:spPr>
      </p:pic>
      <p:pic>
        <p:nvPicPr>
          <p:cNvPr id="23" name="Picture 22" descr="135_3598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08" y="700359"/>
            <a:ext cx="1907704" cy="1430778"/>
          </a:xfrm>
          <a:prstGeom prst="rect">
            <a:avLst/>
          </a:prstGeom>
        </p:spPr>
      </p:pic>
      <p:pic>
        <p:nvPicPr>
          <p:cNvPr id="24" name="Picture 23" descr="IMG_1670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580" y="730360"/>
            <a:ext cx="1080120" cy="14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5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DOH - WHO Health in All Policies Training 10-12 April 2013, Manila, Philippines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1411-7E21-40FF-9FF6-86E7EA5D40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9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77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2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0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7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0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15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29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000" kern="1200" smtClean="0">
                <a:solidFill>
                  <a:srgbClr val="117CB2"/>
                </a:solidFill>
                <a:latin typeface="Arial" pitchFamily="34" charset="0"/>
                <a:ea typeface="Bodoni SvtyTwo ITC TT-Book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99CC"/>
                </a:solidFill>
              </a:defRPr>
            </a:lvl1pPr>
            <a:lvl2pPr>
              <a:defRPr>
                <a:solidFill>
                  <a:srgbClr val="0099CC"/>
                </a:solidFill>
              </a:defRPr>
            </a:lvl2pPr>
            <a:lvl3pPr>
              <a:defRPr>
                <a:solidFill>
                  <a:srgbClr val="0099CC"/>
                </a:solidFill>
              </a:defRPr>
            </a:lvl3pPr>
            <a:lvl4pPr>
              <a:defRPr>
                <a:solidFill>
                  <a:srgbClr val="0099CC"/>
                </a:solidFill>
              </a:defRPr>
            </a:lvl4pPr>
            <a:lvl5pPr>
              <a:defRPr>
                <a:solidFill>
                  <a:srgbClr val="0099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16834"/>
            <a:ext cx="3680048" cy="404641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Trainer's meeting 23-27 March 2015, Geneva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1411-7E21-40FF-9FF6-86E7EA5D400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1" y="5877272"/>
            <a:ext cx="859589" cy="879125"/>
          </a:xfrm>
          <a:prstGeom prst="rect">
            <a:avLst/>
          </a:prstGeom>
          <a:solidFill>
            <a:srgbClr val="0099CC"/>
          </a:solidFill>
        </p:spPr>
      </p:pic>
      <p:sp>
        <p:nvSpPr>
          <p:cNvPr id="11" name="Line 6"/>
          <p:cNvSpPr>
            <a:spLocks noChangeShapeType="1"/>
          </p:cNvSpPr>
          <p:nvPr userDrawn="1"/>
        </p:nvSpPr>
        <p:spPr bwMode="auto">
          <a:xfrm>
            <a:off x="467544" y="188640"/>
            <a:ext cx="8176691" cy="0"/>
          </a:xfrm>
          <a:prstGeom prst="line">
            <a:avLst/>
          </a:prstGeom>
          <a:noFill/>
          <a:ln w="50800">
            <a:solidFill>
              <a:srgbClr val="117C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467544" y="1484784"/>
            <a:ext cx="8176691" cy="0"/>
          </a:xfrm>
          <a:prstGeom prst="line">
            <a:avLst/>
          </a:prstGeom>
          <a:noFill/>
          <a:ln w="50800">
            <a:solidFill>
              <a:srgbClr val="117C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4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1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3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4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54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70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68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518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676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13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GB" sz="4000" dirty="0">
                <a:solidFill>
                  <a:srgbClr val="117CB2"/>
                </a:solidFill>
                <a:latin typeface="Arial" pitchFamily="34" charset="0"/>
                <a:ea typeface="Bodoni SvtyTwo ITC TT-Book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99CC"/>
                </a:solidFill>
              </a:defRPr>
            </a:lvl1pPr>
            <a:lvl2pPr>
              <a:defRPr sz="2400">
                <a:solidFill>
                  <a:srgbClr val="0099CC"/>
                </a:solidFill>
              </a:defRPr>
            </a:lvl2pPr>
            <a:lvl3pPr>
              <a:defRPr sz="2000">
                <a:solidFill>
                  <a:srgbClr val="0099CC"/>
                </a:solidFill>
              </a:defRPr>
            </a:lvl3pPr>
            <a:lvl4pPr>
              <a:defRPr sz="1800">
                <a:solidFill>
                  <a:srgbClr val="0099CC"/>
                </a:solidFill>
              </a:defRPr>
            </a:lvl4pPr>
            <a:lvl5pPr>
              <a:defRPr sz="1800">
                <a:solidFill>
                  <a:srgbClr val="0099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99CC"/>
                </a:solidFill>
              </a:defRPr>
            </a:lvl1pPr>
            <a:lvl2pPr>
              <a:defRPr sz="2400">
                <a:solidFill>
                  <a:srgbClr val="0099CC"/>
                </a:solidFill>
              </a:defRPr>
            </a:lvl2pPr>
            <a:lvl3pPr>
              <a:defRPr sz="2000">
                <a:solidFill>
                  <a:srgbClr val="0099CC"/>
                </a:solidFill>
              </a:defRPr>
            </a:lvl3pPr>
            <a:lvl4pPr>
              <a:defRPr sz="1800">
                <a:solidFill>
                  <a:srgbClr val="0099CC"/>
                </a:solidFill>
              </a:defRPr>
            </a:lvl4pPr>
            <a:lvl5pPr>
              <a:defRPr sz="1800">
                <a:solidFill>
                  <a:srgbClr val="0099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DOH - WHO Health in All Policies Training 10-12 April 2013, Manila, Philippines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1411-7E21-40FF-9FF6-86E7EA5D40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467544" y="188640"/>
            <a:ext cx="8176691" cy="0"/>
          </a:xfrm>
          <a:prstGeom prst="line">
            <a:avLst/>
          </a:prstGeom>
          <a:noFill/>
          <a:ln w="50800">
            <a:solidFill>
              <a:srgbClr val="117C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67544" y="1484784"/>
            <a:ext cx="8176691" cy="0"/>
          </a:xfrm>
          <a:prstGeom prst="line">
            <a:avLst/>
          </a:prstGeom>
          <a:noFill/>
          <a:ln w="50800">
            <a:solidFill>
              <a:srgbClr val="117C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1" y="5877272"/>
            <a:ext cx="859589" cy="879125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11" name="Picture 10" descr="WHO-WPRO Logo PMS 2925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851799"/>
            <a:ext cx="2043350" cy="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4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18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95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85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09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22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89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07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97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832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96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000" kern="1200" dirty="0" smtClean="0">
                <a:solidFill>
                  <a:srgbClr val="117CB2"/>
                </a:solidFill>
                <a:latin typeface="Arial" pitchFamily="34" charset="0"/>
                <a:ea typeface="Bodoni SvtyTwo ITC TT-Book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9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99CC"/>
                </a:solidFill>
              </a:defRPr>
            </a:lvl1pPr>
            <a:lvl2pPr>
              <a:defRPr sz="2000">
                <a:solidFill>
                  <a:srgbClr val="0099CC"/>
                </a:solidFill>
              </a:defRPr>
            </a:lvl2pPr>
            <a:lvl3pPr>
              <a:defRPr sz="1800">
                <a:solidFill>
                  <a:srgbClr val="0099CC"/>
                </a:solidFill>
              </a:defRPr>
            </a:lvl3pPr>
            <a:lvl4pPr>
              <a:defRPr sz="1600">
                <a:solidFill>
                  <a:srgbClr val="0099CC"/>
                </a:solidFill>
              </a:defRPr>
            </a:lvl4pPr>
            <a:lvl5pPr>
              <a:defRPr sz="1600">
                <a:solidFill>
                  <a:srgbClr val="0099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9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99CC"/>
                </a:solidFill>
              </a:defRPr>
            </a:lvl1pPr>
            <a:lvl2pPr>
              <a:defRPr sz="2000">
                <a:solidFill>
                  <a:srgbClr val="0099CC"/>
                </a:solidFill>
              </a:defRPr>
            </a:lvl2pPr>
            <a:lvl3pPr>
              <a:defRPr sz="1800">
                <a:solidFill>
                  <a:srgbClr val="0099CC"/>
                </a:solidFill>
              </a:defRPr>
            </a:lvl3pPr>
            <a:lvl4pPr>
              <a:defRPr sz="1600">
                <a:solidFill>
                  <a:srgbClr val="0099CC"/>
                </a:solidFill>
              </a:defRPr>
            </a:lvl4pPr>
            <a:lvl5pPr>
              <a:defRPr sz="1600">
                <a:solidFill>
                  <a:srgbClr val="0099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DOH - WHO Health in All Policies Training 10-12 April 2013, Manila, Philippines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1411-7E21-40FF-9FF6-86E7EA5D40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467544" y="188640"/>
            <a:ext cx="8176691" cy="0"/>
          </a:xfrm>
          <a:prstGeom prst="line">
            <a:avLst/>
          </a:prstGeom>
          <a:noFill/>
          <a:ln w="50800">
            <a:solidFill>
              <a:srgbClr val="117C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>
            <a:off x="467544" y="1484784"/>
            <a:ext cx="8176691" cy="0"/>
          </a:xfrm>
          <a:prstGeom prst="line">
            <a:avLst/>
          </a:prstGeom>
          <a:noFill/>
          <a:ln w="50800">
            <a:solidFill>
              <a:srgbClr val="117C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1" y="5877272"/>
            <a:ext cx="859589" cy="879125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13" name="Picture 12" descr="WHO-WPRO Logo PMS 2925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851799"/>
            <a:ext cx="2043350" cy="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6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92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46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72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725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4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5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DOH - WHO Health in All Policies Training 10-12 April 2013, Manila, Philippines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1411-7E21-40FF-9FF6-86E7EA5D40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1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DOH - WHO Health in All Policies Training 10-12 April 2013, Manila, Philippines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1411-7E21-40FF-9FF6-86E7EA5D40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6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DOH - WHO Health in All Policies Training 10-12 April 2013, Manila, Philippines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1411-7E21-40FF-9FF6-86E7EA5D40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DOH - WHO Health in All Policies Training 10-12 April 2013, Manila, Philippines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1411-7E21-40FF-9FF6-86E7EA5D40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6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DOH - WHO Health in All Policies Training 10-12 April 2013, Manila, Philippines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1411-7E21-40FF-9FF6-86E7EA5D40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DOH - WHO Health in All Policies Training 10-12 April 2013, Manila, Philippines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1411-7E21-40FF-9FF6-86E7EA5D40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4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9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DOH - WHO Health in All Policies Training 10-12 April 2013, Manila, Philippines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F8BD-C4CC-634D-9620-A3E9ABB20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68E58-1E0C-471A-805E-E3520F0E24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0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DOH - WHO Health in All Policies Training 10-12 April 2013, Manila, Philippines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C874-9642-41B2-BFFD-426869CD4C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45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xtranet.who.int/isac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What next?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420888"/>
            <a:ext cx="5554960" cy="233712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i="1" dirty="0" smtClean="0">
                <a:solidFill>
                  <a:schemeClr val="tx1"/>
                </a:solidFill>
              </a:rPr>
              <a:t>Session 3.3. </a:t>
            </a:r>
            <a:r>
              <a:rPr lang="en-GB" i="1" dirty="0" err="1" smtClean="0">
                <a:solidFill>
                  <a:schemeClr val="tx1"/>
                </a:solidFill>
              </a:rPr>
              <a:t>Dr.</a:t>
            </a:r>
            <a:r>
              <a:rPr lang="en-GB" i="1" dirty="0" smtClean="0">
                <a:solidFill>
                  <a:schemeClr val="tx1"/>
                </a:solidFill>
              </a:rPr>
              <a:t> Eugenio Villar, Nada </a:t>
            </a:r>
            <a:r>
              <a:rPr lang="en-GB" i="1" dirty="0" err="1" smtClean="0">
                <a:solidFill>
                  <a:schemeClr val="tx1"/>
                </a:solidFill>
              </a:rPr>
              <a:t>Osseiran</a:t>
            </a:r>
            <a:r>
              <a:rPr lang="en-GB" i="1" dirty="0" smtClean="0">
                <a:solidFill>
                  <a:schemeClr val="tx1"/>
                </a:solidFill>
              </a:rPr>
              <a:t>, Natalie Roebbel and Nicole Valentine</a:t>
            </a:r>
          </a:p>
          <a:p>
            <a:pPr marL="0" indent="0" algn="ctr">
              <a:buNone/>
            </a:pPr>
            <a:r>
              <a:rPr lang="en-GB" sz="3000" dirty="0" smtClean="0"/>
              <a:t>Social Determinants of Health Unit </a:t>
            </a:r>
          </a:p>
          <a:p>
            <a:pPr marL="0" indent="0" algn="ctr">
              <a:buNone/>
            </a:pPr>
            <a:endParaRPr lang="en-GB" sz="4400" b="1" dirty="0" smtClean="0"/>
          </a:p>
          <a:p>
            <a:pPr marL="0" indent="0" algn="ctr">
              <a:buNone/>
            </a:pPr>
            <a:r>
              <a:rPr lang="en-GB" sz="4400" b="1" dirty="0" smtClean="0"/>
              <a:t>Health in All Policies Trainers' Meeting</a:t>
            </a:r>
          </a:p>
          <a:p>
            <a:pPr marL="0" indent="0" algn="ctr">
              <a:buNone/>
            </a:pPr>
            <a:r>
              <a:rPr lang="en-GB" sz="3000" dirty="0" smtClean="0"/>
              <a:t>Starling Hotel, Geneva</a:t>
            </a:r>
          </a:p>
          <a:p>
            <a:pPr marL="0" indent="0" algn="ctr">
              <a:buNone/>
            </a:pPr>
            <a:r>
              <a:rPr lang="en-GB" sz="3000" dirty="0" smtClean="0"/>
              <a:t>World Health Organization</a:t>
            </a:r>
          </a:p>
          <a:p>
            <a:pPr marL="0" indent="0" algn="ctr">
              <a:buNone/>
            </a:pPr>
            <a:r>
              <a:rPr lang="en-GB" sz="3000" dirty="0" smtClean="0"/>
              <a:t>24-26 March 2015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89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GB" sz="3200" dirty="0" smtClean="0"/>
              <a:t>4. Conducting trainings and support training courses: ministry of health, other sectors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892480" cy="4781128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WHO:</a:t>
            </a:r>
          </a:p>
          <a:p>
            <a:pPr marL="131445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Identify need </a:t>
            </a:r>
            <a:r>
              <a:rPr lang="en-GB" sz="2800" dirty="0" smtClean="0">
                <a:solidFill>
                  <a:schemeClr val="tx1"/>
                </a:solidFill>
              </a:rPr>
              <a:t>through Regional &amp; Country offices</a:t>
            </a:r>
            <a:endParaRPr lang="en-GB" sz="2800" dirty="0">
              <a:solidFill>
                <a:schemeClr val="tx1"/>
              </a:solidFill>
            </a:endParaRPr>
          </a:p>
          <a:p>
            <a:pPr marL="131445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Develop standard TOR for national &amp; sub national country-level trainings </a:t>
            </a:r>
            <a:endParaRPr lang="en-GB" dirty="0">
              <a:solidFill>
                <a:schemeClr val="tx1"/>
              </a:solidFill>
            </a:endParaRPr>
          </a:p>
          <a:p>
            <a:pPr marL="131445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Support </a:t>
            </a:r>
            <a:r>
              <a:rPr lang="en-GB" sz="2800" dirty="0" smtClean="0">
                <a:solidFill>
                  <a:schemeClr val="tx1"/>
                </a:solidFill>
              </a:rPr>
              <a:t>training institutions (</a:t>
            </a:r>
            <a:r>
              <a:rPr lang="en-GB" sz="2800" u="sng" dirty="0" smtClean="0">
                <a:solidFill>
                  <a:schemeClr val="tx1"/>
                </a:solidFill>
              </a:rPr>
              <a:t>not </a:t>
            </a:r>
            <a:r>
              <a:rPr lang="en-GB" sz="2800" u="sng" dirty="0">
                <a:solidFill>
                  <a:schemeClr val="tx1"/>
                </a:solidFill>
              </a:rPr>
              <a:t>run</a:t>
            </a:r>
            <a:r>
              <a:rPr lang="en-GB" sz="2800" dirty="0">
                <a:solidFill>
                  <a:schemeClr val="tx1"/>
                </a:solidFill>
              </a:rPr>
              <a:t>)training programmes in ministries of health, broader government and related </a:t>
            </a:r>
            <a:r>
              <a:rPr lang="en-GB" sz="2800" dirty="0" smtClean="0">
                <a:solidFill>
                  <a:schemeClr val="tx1"/>
                </a:solidFill>
              </a:rPr>
              <a:t>donors</a:t>
            </a:r>
          </a:p>
          <a:p>
            <a:pPr marL="131445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Funding of training: country &amp;/or donor resources</a:t>
            </a:r>
            <a:endParaRPr lang="en-GB" sz="2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b="1" dirty="0" smtClean="0">
                <a:solidFill>
                  <a:schemeClr val="tx1"/>
                </a:solidFill>
              </a:rPr>
              <a:t>2. Training institutions, we suggest</a:t>
            </a:r>
          </a:p>
          <a:p>
            <a:pPr marL="131445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Develop materials for specific trainings &amp; </a:t>
            </a:r>
            <a:r>
              <a:rPr lang="en-GB" sz="2800" dirty="0" err="1" smtClean="0">
                <a:solidFill>
                  <a:schemeClr val="tx1"/>
                </a:solidFill>
              </a:rPr>
              <a:t>runing</a:t>
            </a:r>
            <a:r>
              <a:rPr lang="en-GB" sz="2800" dirty="0" smtClean="0">
                <a:solidFill>
                  <a:schemeClr val="tx1"/>
                </a:solidFill>
              </a:rPr>
              <a:t> trainings</a:t>
            </a:r>
          </a:p>
          <a:p>
            <a:pPr marL="131445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Sharing of experiences on training, linked to implementation</a:t>
            </a:r>
          </a:p>
          <a:p>
            <a:pPr marL="857250" lvl="2" indent="0">
              <a:lnSpc>
                <a:spcPct val="80000"/>
              </a:lnSpc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Trainers' meeting 24-26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0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69" y="260648"/>
            <a:ext cx="8579296" cy="936104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GB" sz="3600" dirty="0" smtClean="0"/>
              <a:t>5. (1) Creating shared resources </a:t>
            </a:r>
            <a:r>
              <a:rPr lang="en-GB" sz="3600" dirty="0"/>
              <a:t>and generating </a:t>
            </a:r>
            <a:r>
              <a:rPr lang="en-GB" sz="3600" dirty="0" smtClean="0"/>
              <a:t>materials to support trainings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9592" y="1268760"/>
            <a:ext cx="8136904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/>
              <a:t>1. Training institutions, we suggest:</a:t>
            </a:r>
            <a:endParaRPr lang="en-US" sz="2800" b="1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Update WHO with adapted materials and make available publically the course materials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When delivering courses, </a:t>
            </a:r>
            <a:r>
              <a:rPr lang="en-US" sz="2400" dirty="0" smtClean="0"/>
              <a:t>contribute to case studies -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://extranet.who.int/isacs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Newsletter</a:t>
            </a:r>
            <a:endParaRPr lang="en-US" sz="240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i="1" dirty="0"/>
              <a:t>Accountability: if working with WHO in supporting MOH process, training evaluation reports should be </a:t>
            </a:r>
            <a:r>
              <a:rPr lang="en-US" sz="2400" b="1" i="1" dirty="0" smtClean="0"/>
              <a:t>provided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Use </a:t>
            </a:r>
            <a:r>
              <a:rPr lang="en-US" sz="2400" dirty="0"/>
              <a:t>annual professional </a:t>
            </a:r>
            <a:r>
              <a:rPr lang="en-US" sz="2400" dirty="0" smtClean="0"/>
              <a:t>conferences to disseminate training</a:t>
            </a:r>
            <a:endParaRPr lang="en-US" sz="240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2400" b="1" i="1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68888" y="6237312"/>
            <a:ext cx="2967608" cy="476672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Trainers' meeting 24-26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1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69" y="260648"/>
            <a:ext cx="8579296" cy="936104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GB" sz="3600" dirty="0" smtClean="0"/>
              <a:t>5. (2) Creating shared resources </a:t>
            </a:r>
            <a:r>
              <a:rPr lang="en-GB" sz="3600" dirty="0"/>
              <a:t>and generating </a:t>
            </a:r>
            <a:r>
              <a:rPr lang="en-GB" sz="3600" dirty="0" smtClean="0"/>
              <a:t>materials to support trainings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9592" y="1268760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/>
              <a:t>2. WHO</a:t>
            </a:r>
            <a:endParaRPr lang="en-US" sz="2400" b="1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Download all resources in Manual on single USB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Updates </a:t>
            </a:r>
            <a:r>
              <a:rPr lang="en-US" sz="2800" dirty="0"/>
              <a:t>of </a:t>
            </a:r>
            <a:r>
              <a:rPr lang="en-US" sz="2800" dirty="0" smtClean="0"/>
              <a:t>WHO materials, governing </a:t>
            </a:r>
            <a:r>
              <a:rPr lang="en-US" sz="2800" dirty="0"/>
              <a:t>body </a:t>
            </a:r>
            <a:r>
              <a:rPr lang="en-US" sz="2800" dirty="0" smtClean="0"/>
              <a:t>resolutions, key strategies</a:t>
            </a:r>
            <a:endParaRPr lang="en-US" sz="28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Support opportunities in annual professional conferences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Support quality </a:t>
            </a:r>
            <a:r>
              <a:rPr lang="en-US" sz="2800" dirty="0"/>
              <a:t>control </a:t>
            </a:r>
            <a:r>
              <a:rPr lang="en-US" sz="2800" dirty="0" smtClean="0"/>
              <a:t>process for case </a:t>
            </a:r>
            <a:r>
              <a:rPr lang="en-US" sz="2800" dirty="0"/>
              <a:t>studies (outcomes, health </a:t>
            </a:r>
            <a:r>
              <a:rPr lang="en-US" sz="2800" dirty="0" smtClean="0"/>
              <a:t>equity)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Consolidate </a:t>
            </a:r>
            <a:r>
              <a:rPr lang="en-US" sz="2800" dirty="0"/>
              <a:t>adapted materials </a:t>
            </a:r>
            <a:endParaRPr lang="en-US" sz="2800" dirty="0" smtClean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Reconvene </a:t>
            </a:r>
            <a:r>
              <a:rPr lang="en-US" sz="2800" dirty="0"/>
              <a:t>trainers and update Training Manual </a:t>
            </a:r>
            <a:endParaRPr lang="en-US" sz="2800" dirty="0" smtClean="0"/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2-3 </a:t>
            </a:r>
            <a:r>
              <a:rPr lang="en-US" sz="2800" dirty="0"/>
              <a:t>years with most active trainers from the previous years,  -- starting, China Health Promotion meeting (2017) 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24128" y="6489671"/>
            <a:ext cx="2967608" cy="476672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Trainers' meeting 24-26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0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GB" sz="3200" dirty="0" smtClean="0"/>
              <a:t>6. Fund-raising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</a:rPr>
              <a:t>Funding of </a:t>
            </a:r>
            <a:r>
              <a:rPr lang="en-GB" sz="4000" dirty="0" smtClean="0">
                <a:solidFill>
                  <a:schemeClr val="tx1"/>
                </a:solidFill>
              </a:rPr>
              <a:t>country training</a:t>
            </a:r>
            <a:r>
              <a:rPr lang="en-GB" sz="4000" dirty="0">
                <a:solidFill>
                  <a:schemeClr val="tx1"/>
                </a:solidFill>
              </a:rPr>
              <a:t>: country &amp;/or donor resources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</a:rPr>
              <a:t>WHO to start global fund raising &amp; to support training institutions fundraising efforts especially for core </a:t>
            </a:r>
            <a:r>
              <a:rPr lang="en-GB" sz="4000" dirty="0" err="1" smtClean="0">
                <a:solidFill>
                  <a:schemeClr val="tx1"/>
                </a:solidFill>
              </a:rPr>
              <a:t>ToT</a:t>
            </a:r>
            <a:r>
              <a:rPr lang="en-GB" sz="4000" dirty="0" smtClean="0">
                <a:solidFill>
                  <a:schemeClr val="tx1"/>
                </a:solidFill>
              </a:rPr>
              <a:t> activities, training shared resources &amp;data bases.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</a:rPr>
              <a:t>Need to marketing HiAP training to governments, donors, health </a:t>
            </a:r>
            <a:r>
              <a:rPr lang="en-GB" sz="4000" dirty="0">
                <a:solidFill>
                  <a:schemeClr val="tx1"/>
                </a:solidFill>
              </a:rPr>
              <a:t>programmes and non-health </a:t>
            </a:r>
            <a:r>
              <a:rPr lang="en-GB" sz="4000" dirty="0" smtClean="0">
                <a:solidFill>
                  <a:schemeClr val="tx1"/>
                </a:solidFill>
              </a:rPr>
              <a:t>sectors/donors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</a:rPr>
              <a:t>Joint budgets with health programmes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</a:rPr>
              <a:t>In-kind contributions of trainers and training institutes </a:t>
            </a:r>
            <a:r>
              <a:rPr lang="en-GB" sz="4000" dirty="0" err="1" smtClean="0">
                <a:solidFill>
                  <a:schemeClr val="tx1"/>
                </a:solidFill>
              </a:rPr>
              <a:t>E.g</a:t>
            </a:r>
            <a:r>
              <a:rPr lang="en-GB" sz="4000" dirty="0" smtClean="0">
                <a:solidFill>
                  <a:schemeClr val="tx1"/>
                </a:solidFill>
              </a:rPr>
              <a:t> Finland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49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GB" sz="96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GB" sz="96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 in All Policies Training </a:t>
            </a:r>
          </a:p>
          <a:p>
            <a:r>
              <a:rPr lang="en-US" smtClean="0"/>
              <a:t>Trainer's meeting 23-27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2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Practical considerations (1): Use of WHO logo or reference to WHO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Can only use WHO logo if you are running a course with a WHO office or if you are already a collaborating centre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Summer schools cannot use WHO logo unless very specifically run with WHO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Can refer to using the WHO Training Manual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Group exercise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</a:rPr>
              <a:t>Discuss how you (and your institution) can contribute to the WHO plan for scaling-up training capacity </a:t>
            </a:r>
            <a:r>
              <a:rPr lang="en-GB" sz="4000" u="sng" dirty="0" smtClean="0">
                <a:solidFill>
                  <a:schemeClr val="tx1"/>
                </a:solidFill>
              </a:rPr>
              <a:t>in your region</a:t>
            </a:r>
            <a:r>
              <a:rPr lang="en-GB" sz="40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Summarize discussion and suggestions for WHO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Trainer's meeting 23-27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0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619672" y="1772816"/>
            <a:ext cx="6336704" cy="63408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117CB2"/>
                </a:solidFill>
                <a:latin typeface="Arial" pitchFamily="34" charset="0"/>
                <a:ea typeface="Bodoni SvtyTwo ITC TT-Book"/>
                <a:cs typeface="Times New Roman" pitchFamily="18" charset="0"/>
              </a:rPr>
              <a:t> Thank you! </a:t>
            </a:r>
            <a:endParaRPr lang="en-US" sz="3600" dirty="0">
              <a:solidFill>
                <a:srgbClr val="117CB2"/>
              </a:solidFill>
              <a:latin typeface="Arial" pitchFamily="34" charset="0"/>
              <a:ea typeface="Bodoni SvtyTwo ITC TT-Book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t="19531" r="24775" b="57366"/>
          <a:stretch/>
        </p:blipFill>
        <p:spPr bwMode="auto">
          <a:xfrm>
            <a:off x="1259632" y="3284984"/>
            <a:ext cx="72947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6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tx1"/>
                </a:solidFill>
              </a:rPr>
              <a:t>Successful launching of the Health in All Policies Training Manual 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who.int/entity/social_determinants/publications/health-policies-manual/healt-policies-cove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5600" r="24418"/>
          <a:stretch/>
        </p:blipFill>
        <p:spPr bwMode="auto">
          <a:xfrm>
            <a:off x="7306816" y="32379"/>
            <a:ext cx="1872208" cy="24166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5558" y="148851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E-launch on WHO Web platform on 25 February 2015, mission               briefing, HQ seminar</a:t>
            </a:r>
            <a:endParaRPr lang="en-GB" sz="2000" dirty="0"/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2 days: </a:t>
            </a:r>
            <a:r>
              <a:rPr lang="en-GB" sz="2000" dirty="0" smtClean="0"/>
              <a:t>page visited </a:t>
            </a:r>
            <a:r>
              <a:rPr lang="en-GB" sz="2000" dirty="0"/>
              <a:t>1590 times and </a:t>
            </a:r>
            <a:r>
              <a:rPr lang="en-GB" sz="2000" dirty="0" smtClean="0"/>
              <a:t>1122, </a:t>
            </a:r>
            <a:r>
              <a:rPr lang="en-GB" sz="2000" dirty="0"/>
              <a:t>unique visitors with </a:t>
            </a:r>
            <a:r>
              <a:rPr lang="en-GB" sz="2000" dirty="0" smtClean="0"/>
              <a:t>average </a:t>
            </a:r>
            <a:r>
              <a:rPr lang="en-GB" sz="2000" dirty="0"/>
              <a:t>time spent of 4:08mn on the page.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Dissemination </a:t>
            </a:r>
            <a:r>
              <a:rPr lang="en-GB" sz="2000" dirty="0"/>
              <a:t>via </a:t>
            </a:r>
            <a:r>
              <a:rPr lang="en-GB" sz="2000" dirty="0" err="1" smtClean="0"/>
              <a:t>Equidad</a:t>
            </a:r>
            <a:r>
              <a:rPr lang="en-GB" sz="2000" dirty="0" smtClean="0"/>
              <a:t>: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10 days: </a:t>
            </a:r>
            <a:r>
              <a:rPr lang="en-US" sz="2000" dirty="0" err="1" smtClean="0"/>
              <a:t>bitlinks</a:t>
            </a:r>
            <a:r>
              <a:rPr lang="en-US" sz="2000" dirty="0" smtClean="0"/>
              <a:t> </a:t>
            </a:r>
            <a:r>
              <a:rPr lang="en-US" sz="2000" dirty="0"/>
              <a:t>for </a:t>
            </a:r>
            <a:r>
              <a:rPr lang="en-US" sz="2000" dirty="0" smtClean="0"/>
              <a:t>contents- 1,735 </a:t>
            </a:r>
            <a:r>
              <a:rPr lang="en-US" sz="2000" dirty="0"/>
              <a:t>clicks (PDF) and 629 (website</a:t>
            </a:r>
            <a:r>
              <a:rPr lang="en-US" sz="2000" dirty="0" smtClean="0"/>
              <a:t>) </a:t>
            </a:r>
            <a:endParaRPr lang="en-GB" sz="2000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3200" b="1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32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000" dirty="0" smtClean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000" dirty="0"/>
          </a:p>
        </p:txBody>
      </p:sp>
      <p:pic>
        <p:nvPicPr>
          <p:cNvPr id="1026" name="Picture 2" descr="imag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7" y="3662486"/>
            <a:ext cx="374491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62486"/>
            <a:ext cx="3721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405686"/>
            <a:ext cx="2895600" cy="365125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Trainers' meeting 24-26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2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Mandates: Rio Political Declaration &amp; Framework </a:t>
            </a:r>
            <a:r>
              <a:rPr lang="en-US" sz="3600" dirty="0">
                <a:solidFill>
                  <a:schemeClr val="tx1"/>
                </a:solidFill>
              </a:rPr>
              <a:t>for </a:t>
            </a:r>
            <a:r>
              <a:rPr lang="en-US" sz="3600" dirty="0" smtClean="0">
                <a:solidFill>
                  <a:schemeClr val="tx1"/>
                </a:solidFill>
              </a:rPr>
              <a:t>Country Action </a:t>
            </a:r>
            <a:r>
              <a:rPr lang="en-US" sz="3600" dirty="0">
                <a:solidFill>
                  <a:schemeClr val="tx1"/>
                </a:solidFill>
              </a:rPr>
              <a:t>Across Sectors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6712"/>
            <a:ext cx="9097144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 b="1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/>
              <a:t>	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sz="2400" dirty="0"/>
              <a:t> </a:t>
            </a:r>
            <a:r>
              <a:rPr lang="en-GB" sz="2400" dirty="0" smtClean="0"/>
              <a:t>Follow-up to the World Health Assembly Resolutions 65.14  on RPD &amp; 67.12 – </a:t>
            </a:r>
            <a:r>
              <a:rPr lang="en-GB" sz="2400" i="1" dirty="0" smtClean="0"/>
              <a:t>Contributing to social and economic development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Framework </a:t>
            </a:r>
            <a:r>
              <a:rPr lang="en-US" sz="2400" dirty="0"/>
              <a:t>for Country Action Across Sectors for Health and Health </a:t>
            </a:r>
            <a:r>
              <a:rPr lang="en-US" sz="2400" dirty="0" smtClean="0"/>
              <a:t>Equity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i="1" dirty="0" smtClean="0"/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Putting </a:t>
            </a:r>
            <a:r>
              <a:rPr lang="en-US" sz="2400" b="1" i="1" dirty="0"/>
              <a:t>action across sectors </a:t>
            </a:r>
            <a:r>
              <a:rPr lang="en-US" sz="2400" b="1" i="1" dirty="0" smtClean="0"/>
              <a:t>into practice</a:t>
            </a:r>
            <a:r>
              <a:rPr lang="en-US" sz="2400" dirty="0" smtClean="0"/>
              <a:t>- training courses</a:t>
            </a:r>
            <a:endParaRPr lang="en-US" sz="24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3200" b="1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32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000" dirty="0" smtClean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 t="20111" r="18542" b="49402"/>
          <a:stretch/>
        </p:blipFill>
        <p:spPr bwMode="auto">
          <a:xfrm>
            <a:off x="3984272" y="4440568"/>
            <a:ext cx="5029200" cy="15934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9" y="4330490"/>
            <a:ext cx="27860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0772" y="6381328"/>
            <a:ext cx="2895600" cy="365125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Trainers' meeting 24-26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3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51304" cy="1152128"/>
          </a:xfrm>
        </p:spPr>
        <p:txBody>
          <a:bodyPr>
            <a:normAutofit fontScale="90000"/>
          </a:bodyPr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Towards </a:t>
            </a:r>
            <a:r>
              <a:rPr lang="en-GB" dirty="0">
                <a:solidFill>
                  <a:schemeClr val="tx1"/>
                </a:solidFill>
              </a:rPr>
              <a:t>a Master Global Plan for </a:t>
            </a:r>
            <a:r>
              <a:rPr lang="en-GB" dirty="0" smtClean="0">
                <a:solidFill>
                  <a:schemeClr val="tx1"/>
                </a:solidFill>
              </a:rPr>
              <a:t>Training </a:t>
            </a:r>
            <a:r>
              <a:rPr lang="en-GB" dirty="0">
                <a:solidFill>
                  <a:schemeClr val="tx1"/>
                </a:solidFill>
              </a:rPr>
              <a:t>in Working Across </a:t>
            </a:r>
            <a:r>
              <a:rPr lang="en-GB" dirty="0" smtClean="0">
                <a:solidFill>
                  <a:schemeClr val="tx1"/>
                </a:solidFill>
              </a:rPr>
              <a:t>Sectors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6324" y="1268760"/>
            <a:ext cx="7812360" cy="543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Dissemination</a:t>
            </a:r>
            <a:r>
              <a:rPr lang="en-GB" sz="2800" dirty="0"/>
              <a:t>, advocacy and demand </a:t>
            </a:r>
            <a:r>
              <a:rPr lang="en-GB" sz="2800" dirty="0" smtClean="0"/>
              <a:t>generation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105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Facilitating networks of institutions/trainers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00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/>
              <a:t>Actively supporting </a:t>
            </a:r>
            <a:r>
              <a:rPr lang="en-GB" sz="2800" dirty="0" smtClean="0"/>
              <a:t>rapid adaptation of Training </a:t>
            </a:r>
            <a:r>
              <a:rPr lang="en-GB" sz="2800" dirty="0"/>
              <a:t>Manual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000" dirty="0" smtClean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Conducting regional and country trainings</a:t>
            </a:r>
            <a:endParaRPr lang="en-GB" sz="28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00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Creating shared resources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1400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Fund-raising</a:t>
            </a:r>
            <a:endParaRPr lang="en-GB" sz="280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400" dirty="0" smtClean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155486"/>
            <a:ext cx="2895600" cy="365125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Trainers' meeting 24-26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5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" y="116632"/>
            <a:ext cx="9017732" cy="1296144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80000"/>
              </a:lnSpc>
              <a:spcBef>
                <a:spcPct val="20000"/>
              </a:spcBef>
            </a:pPr>
            <a:r>
              <a:rPr lang="en-GB" sz="3600" dirty="0" smtClean="0">
                <a:solidFill>
                  <a:schemeClr val="tx1"/>
                </a:solidFill>
              </a:rPr>
              <a:t>    </a:t>
            </a:r>
            <a:r>
              <a:rPr lang="en-GB" sz="3200" dirty="0" smtClean="0">
                <a:solidFill>
                  <a:srgbClr val="0070C0"/>
                </a:solidFill>
              </a:rPr>
              <a:t>1.Dissemination</a:t>
            </a:r>
            <a:r>
              <a:rPr lang="en-GB" sz="3200" dirty="0">
                <a:solidFill>
                  <a:srgbClr val="0070C0"/>
                </a:solidFill>
              </a:rPr>
              <a:t>, </a:t>
            </a:r>
            <a:r>
              <a:rPr lang="en-GB" sz="3200" dirty="0" smtClean="0">
                <a:solidFill>
                  <a:srgbClr val="0070C0"/>
                </a:solidFill>
              </a:rPr>
              <a:t>advocacy, demand </a:t>
            </a:r>
            <a:r>
              <a:rPr lang="en-GB" sz="3200" dirty="0">
                <a:solidFill>
                  <a:srgbClr val="0070C0"/>
                </a:solidFill>
              </a:rPr>
              <a:t>generation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268760"/>
            <a:ext cx="8172400" cy="5030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b="1" dirty="0" smtClean="0"/>
              <a:t>WHO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Standard package for WRs - manual with key </a:t>
            </a:r>
            <a:r>
              <a:rPr lang="en-GB" sz="2800" dirty="0"/>
              <a:t>messages for </a:t>
            </a:r>
            <a:r>
              <a:rPr lang="en-GB" sz="2800" dirty="0" smtClean="0"/>
              <a:t>MOH and donors</a:t>
            </a:r>
            <a:endParaRPr lang="en-GB" sz="2800" dirty="0"/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Support regional &amp; national launches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Briefing in WHA 2015 and in WHO RCs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/>
              <a:t>Holding regional sensitization workshops</a:t>
            </a:r>
            <a:endParaRPr lang="en-GB" sz="2400" dirty="0" smtClean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105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b="1" dirty="0" smtClean="0"/>
              <a:t>Training institutions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Post e-links on their web platforms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Generate </a:t>
            </a:r>
            <a:r>
              <a:rPr lang="en-GB" sz="2800" dirty="0"/>
              <a:t>demand </a:t>
            </a:r>
            <a:r>
              <a:rPr lang="en-GB" sz="2800" dirty="0" smtClean="0"/>
              <a:t>within existing networks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Assist WHO with short de-/briefings in countries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213190"/>
            <a:ext cx="2895600" cy="365125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Trainers' meeting 24-26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8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36" y="260648"/>
            <a:ext cx="8795320" cy="115212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GB" sz="3200" dirty="0" smtClean="0">
                <a:solidFill>
                  <a:srgbClr val="0070C0"/>
                </a:solidFill>
              </a:rPr>
              <a:t>2. (1) Strengthening trainers' skills and facilitating </a:t>
            </a:r>
            <a:r>
              <a:rPr lang="en-GB" sz="3200" dirty="0">
                <a:solidFill>
                  <a:srgbClr val="0070C0"/>
                </a:solidFill>
              </a:rPr>
              <a:t>networks of </a:t>
            </a:r>
            <a:r>
              <a:rPr lang="en-GB" sz="3200" dirty="0" smtClean="0">
                <a:solidFill>
                  <a:srgbClr val="0070C0"/>
                </a:solidFill>
              </a:rPr>
              <a:t>institutions/trainers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412776"/>
            <a:ext cx="8352928" cy="79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9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107504" y="1268759"/>
            <a:ext cx="8910736" cy="574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b="1" dirty="0"/>
              <a:t>WHO </a:t>
            </a:r>
            <a:endParaRPr lang="en-GB" sz="2800" b="1" dirty="0" smtClean="0"/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GB" sz="2800" b="1" dirty="0" smtClean="0"/>
              <a:t>To orchestrate/facilitate networks of training institutions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Develop regional </a:t>
            </a:r>
            <a:r>
              <a:rPr lang="en-GB" sz="2800" dirty="0" err="1" smtClean="0"/>
              <a:t>plans:regional</a:t>
            </a:r>
            <a:r>
              <a:rPr lang="en-GB" sz="2800" dirty="0" smtClean="0"/>
              <a:t> </a:t>
            </a:r>
            <a:r>
              <a:rPr lang="en-GB" sz="2800" u="sng" dirty="0" smtClean="0"/>
              <a:t>training-of-trainers (TOT)</a:t>
            </a:r>
            <a:r>
              <a:rPr lang="en-GB" sz="2800" dirty="0" smtClean="0"/>
              <a:t> in 6 regions by end 2017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Support building of trainer capacity in countries (priority goal 21 countries by end 2017)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Maintain record HiAP</a:t>
            </a:r>
            <a:r>
              <a:rPr lang="en-GB" sz="2800" dirty="0"/>
              <a:t> </a:t>
            </a:r>
            <a:r>
              <a:rPr lang="en-GB" sz="2800" dirty="0" smtClean="0"/>
              <a:t>trainers profiles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Develop timetable </a:t>
            </a:r>
            <a:r>
              <a:rPr lang="en-GB" sz="2800" dirty="0"/>
              <a:t>of </a:t>
            </a:r>
            <a:r>
              <a:rPr lang="en-GB" sz="2800" dirty="0" smtClean="0"/>
              <a:t>training 2015-2017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Support trainers' exchange-visits across regions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400" dirty="0"/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4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105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400" dirty="0" smtClean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8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2895600" cy="365125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Trainers' meeting 24-26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2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36" y="260648"/>
            <a:ext cx="8795320" cy="115212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GB" sz="3200" dirty="0" smtClean="0">
                <a:solidFill>
                  <a:srgbClr val="0070C0"/>
                </a:solidFill>
              </a:rPr>
              <a:t>2. (2) Strengthening trainers' skills and facilitating </a:t>
            </a:r>
            <a:r>
              <a:rPr lang="en-GB" sz="3200" dirty="0">
                <a:solidFill>
                  <a:srgbClr val="0070C0"/>
                </a:solidFill>
              </a:rPr>
              <a:t>networks of </a:t>
            </a:r>
            <a:r>
              <a:rPr lang="en-GB" sz="3200" dirty="0" smtClean="0">
                <a:solidFill>
                  <a:srgbClr val="0070C0"/>
                </a:solidFill>
              </a:rPr>
              <a:t>institutions/trainers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412776"/>
            <a:ext cx="8352928" cy="79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9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107504" y="1268759"/>
            <a:ext cx="8910736" cy="565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 dirty="0"/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GB" sz="2800" b="1" dirty="0" smtClean="0"/>
              <a:t>2. Training institutions, we propose: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Suggest options for expanding trainers to support country </a:t>
            </a:r>
            <a:r>
              <a:rPr lang="en-GB" sz="2800" dirty="0"/>
              <a:t>needs in the </a:t>
            </a:r>
            <a:r>
              <a:rPr lang="en-GB" sz="2800" dirty="0" smtClean="0"/>
              <a:t>region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/>
              <a:t>Develop and run courses to train </a:t>
            </a:r>
            <a:r>
              <a:rPr lang="en-GB" sz="2800" dirty="0" smtClean="0"/>
              <a:t>trainers </a:t>
            </a:r>
            <a:r>
              <a:rPr lang="en-GB" sz="2800" b="1" u="sng" dirty="0" smtClean="0"/>
              <a:t>with WHO</a:t>
            </a:r>
            <a:endParaRPr lang="en-US" sz="2800" b="1" u="sng" dirty="0"/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Train </a:t>
            </a:r>
            <a:r>
              <a:rPr lang="en-GB" sz="2800" u="sng" dirty="0" smtClean="0"/>
              <a:t>trainers </a:t>
            </a:r>
            <a:r>
              <a:rPr lang="en-GB" sz="2800" dirty="0" smtClean="0"/>
              <a:t>in your own institutions, broader professionals (e.g. summer schools), formal courses</a:t>
            </a:r>
            <a:endParaRPr lang="en-GB" sz="2800" dirty="0"/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Provide </a:t>
            </a:r>
            <a:r>
              <a:rPr lang="en-GB" sz="2800" dirty="0"/>
              <a:t>WHO with information on </a:t>
            </a:r>
            <a:r>
              <a:rPr lang="en-GB" sz="2800" dirty="0" smtClean="0"/>
              <a:t>progress with TOTs beyond work with WHO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/>
              <a:t>Adapt and run the </a:t>
            </a:r>
            <a:r>
              <a:rPr lang="en-GB" sz="2800" dirty="0" err="1" smtClean="0"/>
              <a:t>HiAPs</a:t>
            </a:r>
            <a:r>
              <a:rPr lang="en-GB" sz="2800" dirty="0" smtClean="0"/>
              <a:t> courses upon demand  </a:t>
            </a:r>
            <a:endParaRPr lang="en-GB" sz="2800" dirty="0"/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400" dirty="0"/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400" dirty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105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400" dirty="0" smtClean="0"/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8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2895600" cy="365125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Trainers' meeting 24-26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4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3. Actively support rapid global and regional adaptations of Training </a:t>
            </a:r>
            <a:r>
              <a:rPr lang="en-GB" sz="3200" dirty="0"/>
              <a:t>M</a:t>
            </a:r>
            <a:r>
              <a:rPr lang="en-GB" sz="3200" dirty="0" smtClean="0"/>
              <a:t>anual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892480" cy="48531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1200" b="1" dirty="0" smtClean="0">
                <a:solidFill>
                  <a:schemeClr val="tx1"/>
                </a:solidFill>
              </a:rPr>
              <a:t>1</a:t>
            </a:r>
            <a:r>
              <a:rPr lang="en-GB" sz="11200" b="1" dirty="0">
                <a:solidFill>
                  <a:schemeClr val="tx1"/>
                </a:solidFill>
              </a:rPr>
              <a:t>. Training </a:t>
            </a:r>
            <a:r>
              <a:rPr lang="en-GB" sz="11200" b="1" dirty="0" smtClean="0">
                <a:solidFill>
                  <a:schemeClr val="tx1"/>
                </a:solidFill>
              </a:rPr>
              <a:t>institutions and WHO</a:t>
            </a:r>
            <a:endParaRPr lang="en-GB" sz="11200" b="1" dirty="0">
              <a:solidFill>
                <a:schemeClr val="tx1"/>
              </a:solidFill>
            </a:endParaRPr>
          </a:p>
          <a:p>
            <a:r>
              <a:rPr lang="en-GB" sz="11200" b="1" dirty="0" smtClean="0">
                <a:solidFill>
                  <a:schemeClr val="tx1"/>
                </a:solidFill>
              </a:rPr>
              <a:t>Materials </a:t>
            </a:r>
            <a:r>
              <a:rPr lang="en-GB" sz="11200" b="1" dirty="0">
                <a:solidFill>
                  <a:schemeClr val="tx1"/>
                </a:solidFill>
              </a:rPr>
              <a:t>prioritized in regional </a:t>
            </a:r>
            <a:r>
              <a:rPr lang="en-GB" sz="11200" b="1" dirty="0" smtClean="0">
                <a:solidFill>
                  <a:schemeClr val="tx1"/>
                </a:solidFill>
              </a:rPr>
              <a:t>trainers' </a:t>
            </a:r>
            <a:r>
              <a:rPr lang="en-GB" sz="11200" b="1" dirty="0">
                <a:solidFill>
                  <a:schemeClr val="tx1"/>
                </a:solidFill>
              </a:rPr>
              <a:t>networks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1200" dirty="0">
                <a:solidFill>
                  <a:schemeClr val="tx1"/>
                </a:solidFill>
              </a:rPr>
              <a:t>Translate key messages in Manual (different modules)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1200" dirty="0" smtClean="0">
                <a:solidFill>
                  <a:schemeClr val="tx1"/>
                </a:solidFill>
              </a:rPr>
              <a:t>Case studies and contribute to quality control</a:t>
            </a:r>
            <a:endParaRPr lang="en-GB" sz="112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11200" dirty="0" smtClean="0">
                <a:solidFill>
                  <a:schemeClr val="tx1"/>
                </a:solidFill>
              </a:rPr>
              <a:t>Find </a:t>
            </a:r>
            <a:r>
              <a:rPr lang="en-GB" sz="11200" u="sng" dirty="0" smtClean="0">
                <a:solidFill>
                  <a:schemeClr val="tx1"/>
                </a:solidFill>
              </a:rPr>
              <a:t>data-based</a:t>
            </a:r>
            <a:r>
              <a:rPr lang="en-GB" sz="11200" dirty="0" smtClean="0">
                <a:solidFill>
                  <a:schemeClr val="tx1"/>
                </a:solidFill>
              </a:rPr>
              <a:t> examples for determinants pathways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1200" dirty="0" smtClean="0">
                <a:solidFill>
                  <a:schemeClr val="tx1"/>
                </a:solidFill>
              </a:rPr>
              <a:t>New role </a:t>
            </a:r>
            <a:r>
              <a:rPr lang="en-GB" sz="11200" dirty="0">
                <a:solidFill>
                  <a:schemeClr val="tx1"/>
                </a:solidFill>
              </a:rPr>
              <a:t>plays</a:t>
            </a:r>
          </a:p>
          <a:p>
            <a:pPr lvl="1"/>
            <a:r>
              <a:rPr lang="en-US" sz="11200" b="1" dirty="0" smtClean="0">
                <a:solidFill>
                  <a:schemeClr val="tx1"/>
                </a:solidFill>
              </a:rPr>
              <a:t>Settings</a:t>
            </a:r>
            <a:endParaRPr lang="en-US" sz="11200" b="1" dirty="0">
              <a:solidFill>
                <a:schemeClr val="tx1"/>
              </a:solidFill>
            </a:endParaRPr>
          </a:p>
          <a:p>
            <a:pPr marL="981075" lvl="1" indent="-581025"/>
            <a:r>
              <a:rPr lang="en-US" sz="10800" b="1" dirty="0" smtClean="0">
                <a:solidFill>
                  <a:schemeClr val="tx1"/>
                </a:solidFill>
              </a:rPr>
              <a:t>Health </a:t>
            </a:r>
            <a:r>
              <a:rPr lang="en-US" sz="10800" b="1" dirty="0" err="1" smtClean="0">
                <a:solidFill>
                  <a:schemeClr val="tx1"/>
                </a:solidFill>
              </a:rPr>
              <a:t>programmes</a:t>
            </a:r>
            <a:endParaRPr lang="en-US" sz="10800" b="1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11200" dirty="0">
                <a:solidFill>
                  <a:schemeClr val="tx1"/>
                </a:solidFill>
              </a:rPr>
              <a:t>Specific </a:t>
            </a:r>
            <a:r>
              <a:rPr lang="en-GB" sz="11200" dirty="0" err="1" smtClean="0">
                <a:solidFill>
                  <a:schemeClr val="tx1"/>
                </a:solidFill>
              </a:rPr>
              <a:t>programmes:E.g.NCDs</a:t>
            </a:r>
            <a:r>
              <a:rPr lang="en-GB" sz="11200" dirty="0" smtClean="0">
                <a:solidFill>
                  <a:schemeClr val="tx1"/>
                </a:solidFill>
              </a:rPr>
              <a:t>, communicable, MCH</a:t>
            </a:r>
            <a:endParaRPr lang="en-GB" sz="112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11200" dirty="0" smtClean="0">
                <a:solidFill>
                  <a:schemeClr val="tx1"/>
                </a:solidFill>
              </a:rPr>
              <a:t>Determinant(s</a:t>
            </a:r>
            <a:r>
              <a:rPr lang="en-GB" sz="11200" dirty="0">
                <a:solidFill>
                  <a:schemeClr val="tx1"/>
                </a:solidFill>
              </a:rPr>
              <a:t>) common to several programmes</a:t>
            </a:r>
          </a:p>
          <a:p>
            <a:pPr marL="0" indent="0">
              <a:buNone/>
            </a:pPr>
            <a:endParaRPr lang="en-GB" sz="112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Trainers' meeting 24-26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2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3.(2) Actively support global and regional adaptations </a:t>
            </a:r>
            <a:r>
              <a:rPr lang="en-GB" sz="3200" dirty="0"/>
              <a:t>of Training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920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5100" b="1" dirty="0" smtClean="0">
                <a:solidFill>
                  <a:schemeClr val="tx1"/>
                </a:solidFill>
              </a:rPr>
              <a:t>2. WHO </a:t>
            </a:r>
            <a:r>
              <a:rPr lang="en-GB" sz="5100" b="1" dirty="0">
                <a:solidFill>
                  <a:schemeClr val="tx1"/>
                </a:solidFill>
              </a:rPr>
              <a:t>global </a:t>
            </a:r>
            <a:r>
              <a:rPr lang="en-GB" sz="5100" b="1" dirty="0" smtClean="0">
                <a:solidFill>
                  <a:schemeClr val="tx1"/>
                </a:solidFill>
              </a:rPr>
              <a:t>priorities for adaptations</a:t>
            </a:r>
            <a:endParaRPr lang="en-GB" sz="51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sz="5100" u="sng" dirty="0" smtClean="0">
                <a:solidFill>
                  <a:schemeClr val="tx1"/>
                </a:solidFill>
              </a:rPr>
              <a:t>Languages</a:t>
            </a:r>
          </a:p>
          <a:p>
            <a:pPr lvl="1">
              <a:lnSpc>
                <a:spcPct val="120000"/>
              </a:lnSpc>
            </a:pPr>
            <a:r>
              <a:rPr lang="en-GB" sz="5100" u="sng" dirty="0" smtClean="0">
                <a:solidFill>
                  <a:schemeClr val="tx1"/>
                </a:solidFill>
              </a:rPr>
              <a:t>Setting: </a:t>
            </a:r>
            <a:r>
              <a:rPr lang="en-GB" sz="5100" dirty="0" smtClean="0">
                <a:solidFill>
                  <a:schemeClr val="tx1"/>
                </a:solidFill>
              </a:rPr>
              <a:t>Low-income </a:t>
            </a:r>
            <a:r>
              <a:rPr lang="en-GB" sz="5100" dirty="0">
                <a:solidFill>
                  <a:schemeClr val="tx1"/>
                </a:solidFill>
              </a:rPr>
              <a:t>countries </a:t>
            </a:r>
            <a:r>
              <a:rPr lang="en-GB" sz="5100" dirty="0" smtClean="0">
                <a:solidFill>
                  <a:schemeClr val="tx1"/>
                </a:solidFill>
              </a:rPr>
              <a:t>priority</a:t>
            </a:r>
            <a:endParaRPr lang="en-GB" sz="51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sz="5100" u="sng" dirty="0" smtClean="0">
                <a:solidFill>
                  <a:schemeClr val="tx1"/>
                </a:solidFill>
              </a:rPr>
              <a:t>Issue:</a:t>
            </a:r>
            <a:r>
              <a:rPr lang="en-GB" sz="5100" dirty="0" smtClean="0">
                <a:solidFill>
                  <a:schemeClr val="tx1"/>
                </a:solidFill>
              </a:rPr>
              <a:t> Non-communicable </a:t>
            </a:r>
            <a:r>
              <a:rPr lang="en-GB" sz="5100" dirty="0">
                <a:solidFill>
                  <a:schemeClr val="tx1"/>
                </a:solidFill>
              </a:rPr>
              <a:t>diseases</a:t>
            </a:r>
          </a:p>
          <a:p>
            <a:pPr lvl="1">
              <a:lnSpc>
                <a:spcPct val="120000"/>
              </a:lnSpc>
            </a:pPr>
            <a:r>
              <a:rPr lang="en-GB" sz="5100" u="sng" dirty="0" smtClean="0">
                <a:solidFill>
                  <a:schemeClr val="tx1"/>
                </a:solidFill>
              </a:rPr>
              <a:t>Health services:</a:t>
            </a:r>
            <a:r>
              <a:rPr lang="en-GB" sz="5100" dirty="0" smtClean="0">
                <a:solidFill>
                  <a:schemeClr val="tx1"/>
                </a:solidFill>
              </a:rPr>
              <a:t> Human resources</a:t>
            </a:r>
            <a:endParaRPr lang="en-GB" sz="5100" dirty="0">
              <a:solidFill>
                <a:schemeClr val="tx1"/>
              </a:solidFill>
            </a:endParaRPr>
          </a:p>
          <a:p>
            <a:endParaRPr lang="en-US" sz="5100" b="1" dirty="0">
              <a:solidFill>
                <a:schemeClr val="tx1"/>
              </a:solidFill>
            </a:endParaRPr>
          </a:p>
          <a:p>
            <a:pPr lvl="1"/>
            <a:endParaRPr lang="en-GB" sz="3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Health in All Policies Training </a:t>
            </a:r>
          </a:p>
          <a:p>
            <a:r>
              <a:rPr lang="en-US" dirty="0" smtClean="0"/>
              <a:t>Trainers' meeting 24-26 March 2015, Geneva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2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355FAAC2FCC4F92F5DC489C93672D" ma:contentTypeVersion="0" ma:contentTypeDescription="Create a new document." ma:contentTypeScope="" ma:versionID="8d03dbe559b67238d92deeea286e38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2C10E7-950A-4ECA-84E3-96A1785096E7}"/>
</file>

<file path=customXml/itemProps2.xml><?xml version="1.0" encoding="utf-8"?>
<ds:datastoreItem xmlns:ds="http://schemas.openxmlformats.org/officeDocument/2006/customXml" ds:itemID="{92BADF47-E65C-469C-9680-2437EE73F7C0}"/>
</file>

<file path=customXml/itemProps3.xml><?xml version="1.0" encoding="utf-8"?>
<ds:datastoreItem xmlns:ds="http://schemas.openxmlformats.org/officeDocument/2006/customXml" ds:itemID="{093B68A7-5C1C-48FE-BC17-933FEE5D5AAC}"/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1031</Words>
  <Application>Microsoft Office PowerPoint</Application>
  <PresentationFormat>On-screen Show (4:3)</PresentationFormat>
  <Paragraphs>170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2_Custom Design</vt:lpstr>
      <vt:lpstr>Custom Design</vt:lpstr>
      <vt:lpstr>1_Custom Design</vt:lpstr>
      <vt:lpstr>What next?</vt:lpstr>
      <vt:lpstr>Successful launching of the Health in All Policies Training Manual </vt:lpstr>
      <vt:lpstr>Mandates: Rio Political Declaration &amp; Framework for Country Action Across Sectors </vt:lpstr>
      <vt:lpstr>Towards a Master Global Plan for Training in Working Across Sectors</vt:lpstr>
      <vt:lpstr>    1.Dissemination, advocacy, demand generation</vt:lpstr>
      <vt:lpstr>2. (1) Strengthening trainers' skills and facilitating networks of institutions/trainers</vt:lpstr>
      <vt:lpstr>2. (2) Strengthening trainers' skills and facilitating networks of institutions/trainers</vt:lpstr>
      <vt:lpstr>3. Actively support rapid global and regional adaptations of Training Manual</vt:lpstr>
      <vt:lpstr>3.(2) Actively support global and regional adaptations of Training Manual</vt:lpstr>
      <vt:lpstr>4. Conducting trainings and support training courses: ministry of health, other sectors</vt:lpstr>
      <vt:lpstr>5. (1) Creating shared resources and generating materials to support trainings</vt:lpstr>
      <vt:lpstr>5. (2) Creating shared resources and generating materials to support trainings</vt:lpstr>
      <vt:lpstr>6. Fund-raising</vt:lpstr>
      <vt:lpstr>Practical considerations (1): Use of WHO logo or reference to WHO</vt:lpstr>
      <vt:lpstr>Group exercise</vt:lpstr>
      <vt:lpstr> Thank you! 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VALENTINE, Nicole Britt</dc:creator>
  <cp:lastModifiedBy>VALENTINE, Nicole Britt</cp:lastModifiedBy>
  <cp:revision>249</cp:revision>
  <dcterms:created xsi:type="dcterms:W3CDTF">2013-04-04T06:08:44Z</dcterms:created>
  <dcterms:modified xsi:type="dcterms:W3CDTF">2015-03-27T15:37:38Z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1439359579</vt:i4>
  </property>
  <property fmtid="{D5CDD505-2E9C-101B-9397-08002B2CF9AE}" pid="3" name="_NewReviewCycle">
    <vt:lpwstr/>
  </property>
  <property fmtid="{D5CDD505-2E9C-101B-9397-08002B2CF9AE}" pid="4" name="_EmailSubject">
    <vt:lpwstr>HIAP TRAINING MANUAL Missions briefing_NRO.pptx</vt:lpwstr>
  </property>
  <property fmtid="{D5CDD505-2E9C-101B-9397-08002B2CF9AE}" pid="5" name="_AuthorEmail">
    <vt:lpwstr>roebbeln@who.int</vt:lpwstr>
  </property>
  <property fmtid="{D5CDD505-2E9C-101B-9397-08002B2CF9AE}" pid="6" name="_AuthorEmailDisplayName">
    <vt:lpwstr>ROEBBEL, Nathalie Laure</vt:lpwstr>
  </property>
  <property fmtid="{D5CDD505-2E9C-101B-9397-08002B2CF9AE}" pid="7" name="ContentTypeId">
    <vt:lpwstr>0x0101002B6355FAAC2FCC4F92F5DC489C93672D</vt:lpwstr>
  </property>
</Properties>
</file>