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diagrams/layout1.xml" ContentType="application/vnd.openxmlformats-officedocument.drawingml.diagramLayout+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notesMasters/notesMaster1.xml" ContentType="application/vnd.openxmlformats-officedocument.presentationml.notesMaster+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sldIdLst>
    <p:sldId id="272" r:id="rId4"/>
    <p:sldId id="370" r:id="rId5"/>
    <p:sldId id="368" r:id="rId6"/>
    <p:sldId id="352" r:id="rId7"/>
    <p:sldId id="381" r:id="rId8"/>
    <p:sldId id="382" r:id="rId9"/>
    <p:sldId id="360" r:id="rId10"/>
    <p:sldId id="396" r:id="rId11"/>
    <p:sldId id="378" r:id="rId12"/>
    <p:sldId id="395" r:id="rId13"/>
    <p:sldId id="379" r:id="rId14"/>
    <p:sldId id="375" r:id="rId15"/>
    <p:sldId id="383" r:id="rId16"/>
    <p:sldId id="371" r:id="rId17"/>
    <p:sldId id="384" r:id="rId18"/>
    <p:sldId id="373" r:id="rId19"/>
    <p:sldId id="35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8" autoAdjust="0"/>
    <p:restoredTop sz="94671" autoAdjust="0"/>
  </p:normalViewPr>
  <p:slideViewPr>
    <p:cSldViewPr>
      <p:cViewPr varScale="1">
        <p:scale>
          <a:sx n="105" d="100"/>
          <a:sy n="105" d="100"/>
        </p:scale>
        <p:origin x="-522" y="-96"/>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p:scale>
          <a:sx n="100" d="100"/>
          <a:sy n="100" d="100"/>
        </p:scale>
        <p:origin x="-1556"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69BED-10C7-42E9-87BB-47B831E8EF04}"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GB"/>
        </a:p>
      </dgm:t>
    </dgm:pt>
    <dgm:pt modelId="{84ADC590-CA44-446C-B59B-5625500D16F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1400" dirty="0" smtClean="0"/>
        </a:p>
        <a:p>
          <a:pPr marL="0" marR="0" indent="0" defTabSz="914400" eaLnBrk="1" fontAlgn="auto" latinLnBrk="0" hangingPunct="1">
            <a:lnSpc>
              <a:spcPct val="100000"/>
            </a:lnSpc>
            <a:spcBef>
              <a:spcPts val="0"/>
            </a:spcBef>
            <a:spcAft>
              <a:spcPts val="0"/>
            </a:spcAft>
            <a:buClrTx/>
            <a:buSzTx/>
            <a:buFontTx/>
            <a:buNone/>
            <a:tabLst/>
            <a:defRPr/>
          </a:pPr>
          <a:endParaRPr lang="en-GB" sz="1800" b="1" dirty="0" smtClean="0"/>
        </a:p>
        <a:p>
          <a:pPr marL="0" marR="0" indent="0" defTabSz="914400" eaLnBrk="1" fontAlgn="auto" latinLnBrk="0" hangingPunct="1">
            <a:lnSpc>
              <a:spcPct val="100000"/>
            </a:lnSpc>
            <a:spcBef>
              <a:spcPts val="0"/>
            </a:spcBef>
            <a:spcAft>
              <a:spcPts val="0"/>
            </a:spcAft>
            <a:buClrTx/>
            <a:buSzTx/>
            <a:buFontTx/>
            <a:buNone/>
            <a:tabLst/>
            <a:defRPr/>
          </a:pPr>
          <a:r>
            <a:rPr lang="en-GB" sz="1800" b="1" dirty="0" smtClean="0"/>
            <a:t>A discussion paper was developed and posted on the web from </a:t>
          </a:r>
          <a:r>
            <a:rPr lang="en-GB" sz="1800" b="1" u="sng" dirty="0" smtClean="0">
              <a:solidFill>
                <a:schemeClr val="bg1"/>
              </a:solidFill>
            </a:rPr>
            <a:t>October to December 2014 </a:t>
          </a:r>
          <a:r>
            <a:rPr lang="en-GB" sz="1800" b="1" dirty="0" smtClean="0"/>
            <a:t>for comments </a:t>
          </a:r>
        </a:p>
        <a:p>
          <a:pPr marL="0" marR="0" indent="0" defTabSz="914400" eaLnBrk="1" fontAlgn="auto" latinLnBrk="0" hangingPunct="1">
            <a:lnSpc>
              <a:spcPct val="100000"/>
            </a:lnSpc>
            <a:spcBef>
              <a:spcPts val="0"/>
            </a:spcBef>
            <a:spcAft>
              <a:spcPts val="0"/>
            </a:spcAft>
            <a:buClrTx/>
            <a:buSzTx/>
            <a:buFontTx/>
            <a:buNone/>
            <a:tabLst/>
            <a:defRPr/>
          </a:pPr>
          <a:r>
            <a:rPr lang="en-GB" sz="1800" b="1" dirty="0" smtClean="0"/>
            <a:t>( only 15 submissions received) </a:t>
          </a:r>
          <a:endParaRPr lang="en-GB" sz="1600" b="1" dirty="0" smtClean="0"/>
        </a:p>
        <a:p>
          <a:pPr marL="0" marR="0" indent="0" defTabSz="914400" eaLnBrk="1" fontAlgn="auto" latinLnBrk="0" hangingPunct="1">
            <a:lnSpc>
              <a:spcPct val="100000"/>
            </a:lnSpc>
            <a:spcBef>
              <a:spcPts val="0"/>
            </a:spcBef>
            <a:spcAft>
              <a:spcPts val="0"/>
            </a:spcAft>
            <a:buClrTx/>
            <a:buSzTx/>
            <a:buFontTx/>
            <a:buNone/>
            <a:tabLst/>
            <a:defRPr/>
          </a:pPr>
          <a:endParaRPr lang="en-GB" sz="1800" b="1" dirty="0" smtClean="0"/>
        </a:p>
        <a:p>
          <a:pPr defTabSz="1644650">
            <a:lnSpc>
              <a:spcPct val="90000"/>
            </a:lnSpc>
            <a:spcBef>
              <a:spcPct val="0"/>
            </a:spcBef>
            <a:spcAft>
              <a:spcPct val="35000"/>
            </a:spcAft>
          </a:pPr>
          <a:endParaRPr lang="en-GB" sz="1600" b="1" dirty="0"/>
        </a:p>
      </dgm:t>
    </dgm:pt>
    <dgm:pt modelId="{6225ABE5-35FB-48B1-9F25-38CF20AC96EF}" type="parTrans" cxnId="{F1B6190F-5151-4162-9D96-0767FD116C38}">
      <dgm:prSet/>
      <dgm:spPr/>
      <dgm:t>
        <a:bodyPr/>
        <a:lstStyle/>
        <a:p>
          <a:endParaRPr lang="en-GB"/>
        </a:p>
      </dgm:t>
    </dgm:pt>
    <dgm:pt modelId="{55346CDB-D4C1-47C4-9B6D-9406661DFF03}" type="sibTrans" cxnId="{F1B6190F-5151-4162-9D96-0767FD116C38}">
      <dgm:prSet/>
      <dgm:spPr/>
      <dgm:t>
        <a:bodyPr/>
        <a:lstStyle/>
        <a:p>
          <a:endParaRPr lang="en-GB"/>
        </a:p>
      </dgm:t>
    </dgm:pt>
    <dgm:pt modelId="{C39DD495-724A-4058-84D7-50A4C128B30F}">
      <dgm:prSet phldrT="[Text]" custT="1"/>
      <dgm:spPr>
        <a:solidFill>
          <a:schemeClr val="bg2">
            <a:lumMod val="50000"/>
          </a:schemeClr>
        </a:solidFill>
      </dgm:spPr>
      <dgm:t>
        <a:bodyPr/>
        <a:lstStyle/>
        <a:p>
          <a:r>
            <a:rPr lang="en-US" sz="1800" b="1" dirty="0" smtClean="0"/>
            <a:t>Technical reference group (one expert per WHO region) will meet  on </a:t>
          </a:r>
          <a:r>
            <a:rPr lang="en-US" sz="1800" b="1" u="sng" dirty="0" smtClean="0">
              <a:solidFill>
                <a:schemeClr val="bg1"/>
              </a:solidFill>
            </a:rPr>
            <a:t>5-6  March  2015</a:t>
          </a:r>
          <a:r>
            <a:rPr lang="en-US" sz="1800" b="1" u="none" dirty="0" smtClean="0">
              <a:solidFill>
                <a:schemeClr val="bg1"/>
              </a:solidFill>
            </a:rPr>
            <a:t>  </a:t>
          </a:r>
          <a:r>
            <a:rPr lang="en-US" sz="1800" b="1" dirty="0" smtClean="0"/>
            <a:t>to discuss latest  comments and provide final recommendations</a:t>
          </a:r>
          <a:endParaRPr lang="en-GB" sz="1800" b="1" dirty="0"/>
        </a:p>
      </dgm:t>
    </dgm:pt>
    <dgm:pt modelId="{5BD3C7FE-893E-4CD5-9882-5209DE3006C5}" type="parTrans" cxnId="{C5DFD322-2B28-4179-B119-73159AD05253}">
      <dgm:prSet/>
      <dgm:spPr/>
      <dgm:t>
        <a:bodyPr/>
        <a:lstStyle/>
        <a:p>
          <a:endParaRPr lang="en-GB"/>
        </a:p>
      </dgm:t>
    </dgm:pt>
    <dgm:pt modelId="{045C94F5-0C92-4AB3-910E-BF5599E0CD54}" type="sibTrans" cxnId="{C5DFD322-2B28-4179-B119-73159AD05253}">
      <dgm:prSet/>
      <dgm:spPr/>
      <dgm:t>
        <a:bodyPr/>
        <a:lstStyle/>
        <a:p>
          <a:endParaRPr lang="en-GB"/>
        </a:p>
      </dgm:t>
    </dgm:pt>
    <dgm:pt modelId="{98CE5EDA-31A1-4EAB-9287-2BE197A04E8B}">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2000" b="1"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sz="1800" b="1" dirty="0" smtClean="0"/>
            <a:t>First draft  has been posted again on the web and is open for </a:t>
          </a:r>
          <a:r>
            <a:rPr lang="en-GB" sz="1800" b="1" dirty="0" smtClean="0">
              <a:solidFill>
                <a:schemeClr val="bg1"/>
              </a:solidFill>
            </a:rPr>
            <a:t> comments  until </a:t>
          </a:r>
          <a:r>
            <a:rPr lang="en-GB" sz="1800" b="1" u="sng" dirty="0" smtClean="0">
              <a:solidFill>
                <a:schemeClr val="bg1"/>
              </a:solidFill>
            </a:rPr>
            <a:t>3 March 2015.</a:t>
          </a:r>
        </a:p>
        <a:p>
          <a:pPr marL="0" marR="0" lvl="0" indent="0" defTabSz="914400" eaLnBrk="1" fontAlgn="auto" latinLnBrk="0" hangingPunct="1">
            <a:lnSpc>
              <a:spcPct val="100000"/>
            </a:lnSpc>
            <a:spcBef>
              <a:spcPts val="0"/>
            </a:spcBef>
            <a:spcAft>
              <a:spcPts val="0"/>
            </a:spcAft>
            <a:buClrTx/>
            <a:buSzTx/>
            <a:buFontTx/>
            <a:buNone/>
            <a:tabLst/>
            <a:defRPr/>
          </a:pPr>
          <a:endParaRPr lang="en-GB" sz="1800" b="1" dirty="0" smtClean="0">
            <a:solidFill>
              <a:schemeClr val="tx1">
                <a:lumMod val="95000"/>
                <a:lumOff val="5000"/>
              </a:schemeClr>
            </a:solidFill>
          </a:endParaRPr>
        </a:p>
      </dgm:t>
    </dgm:pt>
    <dgm:pt modelId="{D1B8DE70-40CE-4190-B5C8-9C64A85DADBF}" type="parTrans" cxnId="{608A88F2-CDCB-4937-AAB4-3556FC06E1FF}">
      <dgm:prSet/>
      <dgm:spPr/>
      <dgm:t>
        <a:bodyPr/>
        <a:lstStyle/>
        <a:p>
          <a:endParaRPr lang="en-GB"/>
        </a:p>
      </dgm:t>
    </dgm:pt>
    <dgm:pt modelId="{0309A637-A420-4E7B-8696-C89139371E7B}" type="sibTrans" cxnId="{608A88F2-CDCB-4937-AAB4-3556FC06E1FF}">
      <dgm:prSet/>
      <dgm:spPr/>
      <dgm:t>
        <a:bodyPr/>
        <a:lstStyle/>
        <a:p>
          <a:endParaRPr lang="en-GB"/>
        </a:p>
      </dgm:t>
    </dgm:pt>
    <dgm:pt modelId="{826AB7EB-0AD8-465E-95F2-3C96393A3A0F}">
      <dgm:prSet/>
      <dgm:spPr/>
      <dgm:t>
        <a:bodyPr/>
        <a:lstStyle/>
        <a:p>
          <a:endParaRPr lang="en-GB" b="1" dirty="0"/>
        </a:p>
      </dgm:t>
    </dgm:pt>
    <dgm:pt modelId="{02914C87-F91C-40B6-939A-ABA80321B35E}" type="parTrans" cxnId="{97242D9D-0219-419B-A4EE-046CC89CE098}">
      <dgm:prSet/>
      <dgm:spPr/>
      <dgm:t>
        <a:bodyPr/>
        <a:lstStyle/>
        <a:p>
          <a:endParaRPr lang="en-GB"/>
        </a:p>
      </dgm:t>
    </dgm:pt>
    <dgm:pt modelId="{22F21B57-2720-4C12-8FC0-C97293C105B3}" type="sibTrans" cxnId="{97242D9D-0219-419B-A4EE-046CC89CE098}">
      <dgm:prSet/>
      <dgm:spPr/>
      <dgm:t>
        <a:bodyPr/>
        <a:lstStyle/>
        <a:p>
          <a:endParaRPr lang="en-GB"/>
        </a:p>
      </dgm:t>
    </dgm:pt>
    <dgm:pt modelId="{70777E39-EF1A-4D13-A016-855BFD676DB5}">
      <dgm:prSet/>
      <dgm:spPr/>
      <dgm:t>
        <a:bodyPr/>
        <a:lstStyle/>
        <a:p>
          <a:endParaRPr lang="en-GB" b="1" dirty="0"/>
        </a:p>
      </dgm:t>
    </dgm:pt>
    <dgm:pt modelId="{EFAE0D36-3E9D-4600-86B8-266B19C40190}" type="parTrans" cxnId="{321194F5-FE39-4173-BA6D-16DE49C27E7B}">
      <dgm:prSet/>
      <dgm:spPr/>
      <dgm:t>
        <a:bodyPr/>
        <a:lstStyle/>
        <a:p>
          <a:endParaRPr lang="en-GB"/>
        </a:p>
      </dgm:t>
    </dgm:pt>
    <dgm:pt modelId="{69E15736-1614-4F7B-BE90-90F990569E59}" type="sibTrans" cxnId="{321194F5-FE39-4173-BA6D-16DE49C27E7B}">
      <dgm:prSet/>
      <dgm:spPr/>
      <dgm:t>
        <a:bodyPr/>
        <a:lstStyle/>
        <a:p>
          <a:endParaRPr lang="en-GB"/>
        </a:p>
      </dgm:t>
    </dgm:pt>
    <dgm:pt modelId="{45C6E80F-0DFB-4C30-85FF-1BC658A7CEB9}">
      <dgm:prSet/>
      <dgm:spPr/>
      <dgm:t>
        <a:bodyPr/>
        <a:lstStyle/>
        <a:p>
          <a:endParaRPr lang="en-GB" b="1"/>
        </a:p>
      </dgm:t>
    </dgm:pt>
    <dgm:pt modelId="{2266D477-B524-4A11-9631-A11A4EC33FC5}" type="parTrans" cxnId="{AFBA818C-1CE9-4673-BF7E-CE8FE956EDB3}">
      <dgm:prSet/>
      <dgm:spPr/>
      <dgm:t>
        <a:bodyPr/>
        <a:lstStyle/>
        <a:p>
          <a:endParaRPr lang="en-GB"/>
        </a:p>
      </dgm:t>
    </dgm:pt>
    <dgm:pt modelId="{E3DA7AF6-78BF-407A-8446-9B22BFC7926D}" type="sibTrans" cxnId="{AFBA818C-1CE9-4673-BF7E-CE8FE956EDB3}">
      <dgm:prSet/>
      <dgm:spPr/>
      <dgm:t>
        <a:bodyPr/>
        <a:lstStyle/>
        <a:p>
          <a:endParaRPr lang="en-GB"/>
        </a:p>
      </dgm:t>
    </dgm:pt>
    <dgm:pt modelId="{27F0BEC5-688C-43DD-8DE6-2D91DBEED694}">
      <dgm:prSet/>
      <dgm:spPr/>
      <dgm:t>
        <a:bodyPr/>
        <a:lstStyle/>
        <a:p>
          <a:endParaRPr lang="en-GB" b="1" dirty="0"/>
        </a:p>
      </dgm:t>
    </dgm:pt>
    <dgm:pt modelId="{3D8EF0F7-CDA6-4552-A995-33176D6CC31F}" type="parTrans" cxnId="{7A308198-1209-4AAF-80E8-2439DEF80673}">
      <dgm:prSet/>
      <dgm:spPr/>
      <dgm:t>
        <a:bodyPr/>
        <a:lstStyle/>
        <a:p>
          <a:endParaRPr lang="en-GB"/>
        </a:p>
      </dgm:t>
    </dgm:pt>
    <dgm:pt modelId="{5C90BC1C-F4B5-4CF5-A3D6-FC7D1FFFF818}" type="sibTrans" cxnId="{7A308198-1209-4AAF-80E8-2439DEF80673}">
      <dgm:prSet/>
      <dgm:spPr/>
      <dgm:t>
        <a:bodyPr/>
        <a:lstStyle/>
        <a:p>
          <a:endParaRPr lang="en-GB"/>
        </a:p>
      </dgm:t>
    </dgm:pt>
    <dgm:pt modelId="{8273E979-CEB6-4C30-BA13-81297D6D41BE}">
      <dgm:prSet/>
      <dgm:spPr/>
      <dgm:t>
        <a:bodyPr/>
        <a:lstStyle/>
        <a:p>
          <a:endParaRPr lang="en-GB" b="1"/>
        </a:p>
      </dgm:t>
    </dgm:pt>
    <dgm:pt modelId="{5779289E-D382-490E-A73D-412CA7B43554}" type="parTrans" cxnId="{6ACCC87C-84A6-4D82-99E1-66AC2AA782B6}">
      <dgm:prSet/>
      <dgm:spPr/>
      <dgm:t>
        <a:bodyPr/>
        <a:lstStyle/>
        <a:p>
          <a:endParaRPr lang="en-GB"/>
        </a:p>
      </dgm:t>
    </dgm:pt>
    <dgm:pt modelId="{CD05B3AF-7300-4F87-AA2F-A5A4F116E8C5}" type="sibTrans" cxnId="{6ACCC87C-84A6-4D82-99E1-66AC2AA782B6}">
      <dgm:prSet/>
      <dgm:spPr/>
      <dgm:t>
        <a:bodyPr/>
        <a:lstStyle/>
        <a:p>
          <a:endParaRPr lang="en-GB"/>
        </a:p>
      </dgm:t>
    </dgm:pt>
    <dgm:pt modelId="{95E42A87-E6C9-49CA-BE7F-5D85FC684392}">
      <dgm:prSet/>
      <dgm:spPr/>
      <dgm:t>
        <a:bodyPr/>
        <a:lstStyle/>
        <a:p>
          <a:endParaRPr lang="en-GB" b="1" dirty="0"/>
        </a:p>
      </dgm:t>
    </dgm:pt>
    <dgm:pt modelId="{9EBA2B08-81BC-472C-86D0-B45E66CFF7F7}" type="parTrans" cxnId="{070FA921-6655-4748-A990-DC3392F3F7A6}">
      <dgm:prSet/>
      <dgm:spPr/>
      <dgm:t>
        <a:bodyPr/>
        <a:lstStyle/>
        <a:p>
          <a:endParaRPr lang="en-GB"/>
        </a:p>
      </dgm:t>
    </dgm:pt>
    <dgm:pt modelId="{96A7D34E-73FB-4E67-9FE6-50DF7BA54BEA}" type="sibTrans" cxnId="{070FA921-6655-4748-A990-DC3392F3F7A6}">
      <dgm:prSet/>
      <dgm:spPr/>
      <dgm:t>
        <a:bodyPr/>
        <a:lstStyle/>
        <a:p>
          <a:endParaRPr lang="en-GB"/>
        </a:p>
      </dgm:t>
    </dgm:pt>
    <dgm:pt modelId="{A32C7E6F-2DB6-48AC-8D6C-70200D3446EA}">
      <dgm:prSet/>
      <dgm:spPr/>
      <dgm:t>
        <a:bodyPr/>
        <a:lstStyle/>
        <a:p>
          <a:endParaRPr lang="en-GB" sz="1600" b="1" dirty="0"/>
        </a:p>
      </dgm:t>
    </dgm:pt>
    <dgm:pt modelId="{CEC3B652-1947-44DB-B75A-E211644D7EC0}" type="parTrans" cxnId="{484A5F15-8D4F-4841-8D9C-83F847DF67A9}">
      <dgm:prSet/>
      <dgm:spPr/>
      <dgm:t>
        <a:bodyPr/>
        <a:lstStyle/>
        <a:p>
          <a:endParaRPr lang="en-GB"/>
        </a:p>
      </dgm:t>
    </dgm:pt>
    <dgm:pt modelId="{2185ADEB-0D63-467C-B0CA-C284F53E7794}" type="sibTrans" cxnId="{484A5F15-8D4F-4841-8D9C-83F847DF67A9}">
      <dgm:prSet/>
      <dgm:spPr/>
      <dgm:t>
        <a:bodyPr/>
        <a:lstStyle/>
        <a:p>
          <a:endParaRPr lang="en-GB"/>
        </a:p>
      </dgm:t>
    </dgm:pt>
    <dgm:pt modelId="{D27BE460-976A-4E64-BF28-37E19E548CA7}">
      <dgm:prSet phldrT="[Text]" custT="1"/>
      <dgm:spPr/>
      <dgm:t>
        <a:bodyPr/>
        <a:lstStyle/>
        <a:p>
          <a:r>
            <a:rPr lang="en-GB" sz="1800" b="1" dirty="0" smtClean="0"/>
            <a:t>Second Draft will be put together by the Secretariat based on the input from the Technical Reference Group by </a:t>
          </a:r>
          <a:r>
            <a:rPr lang="en-GB" sz="1800" b="1" u="sng" dirty="0" smtClean="0">
              <a:solidFill>
                <a:schemeClr val="bg1"/>
              </a:solidFill>
            </a:rPr>
            <a:t>end of March 2015.</a:t>
          </a:r>
          <a:r>
            <a:rPr lang="en-GB" sz="1800" b="1" u="none" dirty="0" smtClean="0">
              <a:solidFill>
                <a:schemeClr val="bg1"/>
              </a:solidFill>
            </a:rPr>
            <a:t> Presented to</a:t>
          </a:r>
          <a:r>
            <a:rPr lang="en-GB" sz="1800" b="1" dirty="0" smtClean="0"/>
            <a:t> WHA in </a:t>
          </a:r>
          <a:r>
            <a:rPr lang="en-GB" sz="1800" b="1" u="sng" dirty="0" smtClean="0">
              <a:solidFill>
                <a:schemeClr val="bg1"/>
              </a:solidFill>
            </a:rPr>
            <a:t>May 2015</a:t>
          </a:r>
        </a:p>
      </dgm:t>
    </dgm:pt>
    <dgm:pt modelId="{353CEE0F-C97D-4D8F-AB2C-DB6DEA5EE9E1}" type="parTrans" cxnId="{D38B712F-98C5-4A4A-9755-78DC989240BC}">
      <dgm:prSet/>
      <dgm:spPr/>
      <dgm:t>
        <a:bodyPr/>
        <a:lstStyle/>
        <a:p>
          <a:endParaRPr lang="en-GB"/>
        </a:p>
      </dgm:t>
    </dgm:pt>
    <dgm:pt modelId="{9453C0E4-B06F-4024-8DC5-E1392D714D0E}" type="sibTrans" cxnId="{D38B712F-98C5-4A4A-9755-78DC989240BC}">
      <dgm:prSet/>
      <dgm:spPr/>
      <dgm:t>
        <a:bodyPr/>
        <a:lstStyle/>
        <a:p>
          <a:endParaRPr lang="en-GB"/>
        </a:p>
      </dgm:t>
    </dgm:pt>
    <dgm:pt modelId="{1DD712F9-F3CE-4F7C-8139-DE75CC4CC68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1" dirty="0" smtClean="0"/>
            <a:t>First Draft of the Framework has been developed by the Secretariat based on the Discussion Paper and comments received</a:t>
          </a:r>
          <a:endParaRPr lang="en-GB" sz="1600" b="1" dirty="0"/>
        </a:p>
      </dgm:t>
    </dgm:pt>
    <dgm:pt modelId="{62B95C8A-8124-4B10-A800-447EE125BB62}" type="sibTrans" cxnId="{C8CD6511-0FCF-448D-9AAF-A1C86FB2301B}">
      <dgm:prSet/>
      <dgm:spPr/>
      <dgm:t>
        <a:bodyPr/>
        <a:lstStyle/>
        <a:p>
          <a:endParaRPr lang="en-GB"/>
        </a:p>
      </dgm:t>
    </dgm:pt>
    <dgm:pt modelId="{1D3D660D-0BE4-4E86-8386-E1133A1F0E70}" type="parTrans" cxnId="{C8CD6511-0FCF-448D-9AAF-A1C86FB2301B}">
      <dgm:prSet/>
      <dgm:spPr/>
      <dgm:t>
        <a:bodyPr/>
        <a:lstStyle/>
        <a:p>
          <a:endParaRPr lang="en-GB"/>
        </a:p>
      </dgm:t>
    </dgm:pt>
    <dgm:pt modelId="{F63B340F-F529-429C-851B-54EF8E077FB1}" type="pres">
      <dgm:prSet presAssocID="{24669BED-10C7-42E9-87BB-47B831E8EF04}" presName="outerComposite" presStyleCnt="0">
        <dgm:presLayoutVars>
          <dgm:chMax val="5"/>
          <dgm:dir/>
          <dgm:resizeHandles val="exact"/>
        </dgm:presLayoutVars>
      </dgm:prSet>
      <dgm:spPr/>
      <dgm:t>
        <a:bodyPr/>
        <a:lstStyle/>
        <a:p>
          <a:endParaRPr lang="en-GB"/>
        </a:p>
      </dgm:t>
    </dgm:pt>
    <dgm:pt modelId="{E5283CB0-4BF5-402A-A4BE-18B05FC7507A}" type="pres">
      <dgm:prSet presAssocID="{24669BED-10C7-42E9-87BB-47B831E8EF04}" presName="dummyMaxCanvas" presStyleCnt="0">
        <dgm:presLayoutVars/>
      </dgm:prSet>
      <dgm:spPr/>
    </dgm:pt>
    <dgm:pt modelId="{16FE4098-E558-4711-9E92-AEECD6DA2CC2}" type="pres">
      <dgm:prSet presAssocID="{24669BED-10C7-42E9-87BB-47B831E8EF04}" presName="FiveNodes_1" presStyleLbl="node1" presStyleIdx="0" presStyleCnt="5">
        <dgm:presLayoutVars>
          <dgm:bulletEnabled val="1"/>
        </dgm:presLayoutVars>
      </dgm:prSet>
      <dgm:spPr/>
      <dgm:t>
        <a:bodyPr/>
        <a:lstStyle/>
        <a:p>
          <a:endParaRPr lang="en-GB"/>
        </a:p>
      </dgm:t>
    </dgm:pt>
    <dgm:pt modelId="{E9054E06-E092-4D50-B5B6-6C4C1F96B29E}" type="pres">
      <dgm:prSet presAssocID="{24669BED-10C7-42E9-87BB-47B831E8EF04}" presName="FiveNodes_2" presStyleLbl="node1" presStyleIdx="1" presStyleCnt="5" custScaleX="101615">
        <dgm:presLayoutVars>
          <dgm:bulletEnabled val="1"/>
        </dgm:presLayoutVars>
      </dgm:prSet>
      <dgm:spPr/>
      <dgm:t>
        <a:bodyPr/>
        <a:lstStyle/>
        <a:p>
          <a:endParaRPr lang="en-GB"/>
        </a:p>
      </dgm:t>
    </dgm:pt>
    <dgm:pt modelId="{1DD516A0-D309-4C0A-A212-134BEA6C2B23}" type="pres">
      <dgm:prSet presAssocID="{24669BED-10C7-42E9-87BB-47B831E8EF04}" presName="FiveNodes_3" presStyleLbl="node1" presStyleIdx="2" presStyleCnt="5" custLinFactNeighborX="-2027" custLinFactNeighborY="-11142">
        <dgm:presLayoutVars>
          <dgm:bulletEnabled val="1"/>
        </dgm:presLayoutVars>
      </dgm:prSet>
      <dgm:spPr/>
      <dgm:t>
        <a:bodyPr/>
        <a:lstStyle/>
        <a:p>
          <a:endParaRPr lang="en-GB"/>
        </a:p>
      </dgm:t>
    </dgm:pt>
    <dgm:pt modelId="{4049D655-73EA-421B-A1A1-56B48D04C468}" type="pres">
      <dgm:prSet presAssocID="{24669BED-10C7-42E9-87BB-47B831E8EF04}" presName="FiveNodes_4" presStyleLbl="node1" presStyleIdx="3" presStyleCnt="5">
        <dgm:presLayoutVars>
          <dgm:bulletEnabled val="1"/>
        </dgm:presLayoutVars>
      </dgm:prSet>
      <dgm:spPr/>
      <dgm:t>
        <a:bodyPr/>
        <a:lstStyle/>
        <a:p>
          <a:endParaRPr lang="en-GB"/>
        </a:p>
      </dgm:t>
    </dgm:pt>
    <dgm:pt modelId="{D3E392B6-6E53-4D88-9328-91222F653E3F}" type="pres">
      <dgm:prSet presAssocID="{24669BED-10C7-42E9-87BB-47B831E8EF04}" presName="FiveNodes_5" presStyleLbl="node1" presStyleIdx="4" presStyleCnt="5" custScaleX="102794" custLinFactNeighborX="-723" custLinFactNeighborY="16667">
        <dgm:presLayoutVars>
          <dgm:bulletEnabled val="1"/>
        </dgm:presLayoutVars>
      </dgm:prSet>
      <dgm:spPr/>
      <dgm:t>
        <a:bodyPr/>
        <a:lstStyle/>
        <a:p>
          <a:endParaRPr lang="en-GB"/>
        </a:p>
      </dgm:t>
    </dgm:pt>
    <dgm:pt modelId="{67E19469-8929-4A1A-B39A-398195A38145}" type="pres">
      <dgm:prSet presAssocID="{24669BED-10C7-42E9-87BB-47B831E8EF04}" presName="FiveConn_1-2" presStyleLbl="fgAccFollowNode1" presStyleIdx="0" presStyleCnt="4">
        <dgm:presLayoutVars>
          <dgm:bulletEnabled val="1"/>
        </dgm:presLayoutVars>
      </dgm:prSet>
      <dgm:spPr/>
      <dgm:t>
        <a:bodyPr/>
        <a:lstStyle/>
        <a:p>
          <a:endParaRPr lang="en-GB"/>
        </a:p>
      </dgm:t>
    </dgm:pt>
    <dgm:pt modelId="{CD39245C-0BBF-4AB6-AFB8-B6247A4194CF}" type="pres">
      <dgm:prSet presAssocID="{24669BED-10C7-42E9-87BB-47B831E8EF04}" presName="FiveConn_2-3" presStyleLbl="fgAccFollowNode1" presStyleIdx="1" presStyleCnt="4">
        <dgm:presLayoutVars>
          <dgm:bulletEnabled val="1"/>
        </dgm:presLayoutVars>
      </dgm:prSet>
      <dgm:spPr/>
      <dgm:t>
        <a:bodyPr/>
        <a:lstStyle/>
        <a:p>
          <a:endParaRPr lang="en-GB"/>
        </a:p>
      </dgm:t>
    </dgm:pt>
    <dgm:pt modelId="{AC170BD9-0FAE-411C-B1EA-7632E86C4A8C}" type="pres">
      <dgm:prSet presAssocID="{24669BED-10C7-42E9-87BB-47B831E8EF04}" presName="FiveConn_3-4" presStyleLbl="fgAccFollowNode1" presStyleIdx="2" presStyleCnt="4">
        <dgm:presLayoutVars>
          <dgm:bulletEnabled val="1"/>
        </dgm:presLayoutVars>
      </dgm:prSet>
      <dgm:spPr/>
      <dgm:t>
        <a:bodyPr/>
        <a:lstStyle/>
        <a:p>
          <a:endParaRPr lang="en-GB"/>
        </a:p>
      </dgm:t>
    </dgm:pt>
    <dgm:pt modelId="{E2BA9337-96AF-4286-82FE-57C6BFE46DE2}" type="pres">
      <dgm:prSet presAssocID="{24669BED-10C7-42E9-87BB-47B831E8EF04}" presName="FiveConn_4-5" presStyleLbl="fgAccFollowNode1" presStyleIdx="3" presStyleCnt="4">
        <dgm:presLayoutVars>
          <dgm:bulletEnabled val="1"/>
        </dgm:presLayoutVars>
      </dgm:prSet>
      <dgm:spPr/>
      <dgm:t>
        <a:bodyPr/>
        <a:lstStyle/>
        <a:p>
          <a:endParaRPr lang="en-GB"/>
        </a:p>
      </dgm:t>
    </dgm:pt>
    <dgm:pt modelId="{616CDAAE-A0CE-4134-97A1-078536633496}" type="pres">
      <dgm:prSet presAssocID="{24669BED-10C7-42E9-87BB-47B831E8EF04}" presName="FiveNodes_1_text" presStyleLbl="node1" presStyleIdx="4" presStyleCnt="5">
        <dgm:presLayoutVars>
          <dgm:bulletEnabled val="1"/>
        </dgm:presLayoutVars>
      </dgm:prSet>
      <dgm:spPr/>
      <dgm:t>
        <a:bodyPr/>
        <a:lstStyle/>
        <a:p>
          <a:endParaRPr lang="en-GB"/>
        </a:p>
      </dgm:t>
    </dgm:pt>
    <dgm:pt modelId="{79AFE999-4B8B-4F9A-990F-2671B51944B4}" type="pres">
      <dgm:prSet presAssocID="{24669BED-10C7-42E9-87BB-47B831E8EF04}" presName="FiveNodes_2_text" presStyleLbl="node1" presStyleIdx="4" presStyleCnt="5">
        <dgm:presLayoutVars>
          <dgm:bulletEnabled val="1"/>
        </dgm:presLayoutVars>
      </dgm:prSet>
      <dgm:spPr/>
      <dgm:t>
        <a:bodyPr/>
        <a:lstStyle/>
        <a:p>
          <a:endParaRPr lang="en-GB"/>
        </a:p>
      </dgm:t>
    </dgm:pt>
    <dgm:pt modelId="{AC591512-2813-4C2B-9683-E6C793CD28A2}" type="pres">
      <dgm:prSet presAssocID="{24669BED-10C7-42E9-87BB-47B831E8EF04}" presName="FiveNodes_3_text" presStyleLbl="node1" presStyleIdx="4" presStyleCnt="5">
        <dgm:presLayoutVars>
          <dgm:bulletEnabled val="1"/>
        </dgm:presLayoutVars>
      </dgm:prSet>
      <dgm:spPr/>
      <dgm:t>
        <a:bodyPr/>
        <a:lstStyle/>
        <a:p>
          <a:endParaRPr lang="en-GB"/>
        </a:p>
      </dgm:t>
    </dgm:pt>
    <dgm:pt modelId="{9DB386AE-5B22-467D-AB50-798FA73E68FD}" type="pres">
      <dgm:prSet presAssocID="{24669BED-10C7-42E9-87BB-47B831E8EF04}" presName="FiveNodes_4_text" presStyleLbl="node1" presStyleIdx="4" presStyleCnt="5">
        <dgm:presLayoutVars>
          <dgm:bulletEnabled val="1"/>
        </dgm:presLayoutVars>
      </dgm:prSet>
      <dgm:spPr/>
      <dgm:t>
        <a:bodyPr/>
        <a:lstStyle/>
        <a:p>
          <a:endParaRPr lang="en-GB"/>
        </a:p>
      </dgm:t>
    </dgm:pt>
    <dgm:pt modelId="{830F0B60-A2CF-44AB-89F8-F66711549D37}" type="pres">
      <dgm:prSet presAssocID="{24669BED-10C7-42E9-87BB-47B831E8EF04}" presName="FiveNodes_5_text" presStyleLbl="node1" presStyleIdx="4" presStyleCnt="5">
        <dgm:presLayoutVars>
          <dgm:bulletEnabled val="1"/>
        </dgm:presLayoutVars>
      </dgm:prSet>
      <dgm:spPr/>
      <dgm:t>
        <a:bodyPr/>
        <a:lstStyle/>
        <a:p>
          <a:endParaRPr lang="en-GB"/>
        </a:p>
      </dgm:t>
    </dgm:pt>
  </dgm:ptLst>
  <dgm:cxnLst>
    <dgm:cxn modelId="{43967CCF-BA0B-4FD9-B8E4-0C5981B5DB11}" type="presOf" srcId="{C39DD495-724A-4058-84D7-50A4C128B30F}" destId="{4049D655-73EA-421B-A1A1-56B48D04C468}" srcOrd="0" destOrd="0" presId="urn:microsoft.com/office/officeart/2005/8/layout/vProcess5"/>
    <dgm:cxn modelId="{A70CAE99-0316-4690-A599-86834C7D8577}" type="presOf" srcId="{24669BED-10C7-42E9-87BB-47B831E8EF04}" destId="{F63B340F-F529-429C-851B-54EF8E077FB1}" srcOrd="0" destOrd="0" presId="urn:microsoft.com/office/officeart/2005/8/layout/vProcess5"/>
    <dgm:cxn modelId="{6ACCC87C-84A6-4D82-99E1-66AC2AA782B6}" srcId="{24669BED-10C7-42E9-87BB-47B831E8EF04}" destId="{8273E979-CEB6-4C30-BA13-81297D6D41BE}" srcOrd="6" destOrd="0" parTransId="{5779289E-D382-490E-A73D-412CA7B43554}" sibTransId="{CD05B3AF-7300-4F87-AA2F-A5A4F116E8C5}"/>
    <dgm:cxn modelId="{F1B6190F-5151-4162-9D96-0767FD116C38}" srcId="{24669BED-10C7-42E9-87BB-47B831E8EF04}" destId="{84ADC590-CA44-446C-B59B-5625500D16FC}" srcOrd="0" destOrd="0" parTransId="{6225ABE5-35FB-48B1-9F25-38CF20AC96EF}" sibTransId="{55346CDB-D4C1-47C4-9B6D-9406661DFF03}"/>
    <dgm:cxn modelId="{94D56A83-AA80-44B5-A495-DDEB1DBAB580}" type="presOf" srcId="{1DD712F9-F3CE-4F7C-8139-DE75CC4CC682}" destId="{79AFE999-4B8B-4F9A-990F-2671B51944B4}" srcOrd="1" destOrd="0" presId="urn:microsoft.com/office/officeart/2005/8/layout/vProcess5"/>
    <dgm:cxn modelId="{C5DFD322-2B28-4179-B119-73159AD05253}" srcId="{24669BED-10C7-42E9-87BB-47B831E8EF04}" destId="{C39DD495-724A-4058-84D7-50A4C128B30F}" srcOrd="3" destOrd="0" parTransId="{5BD3C7FE-893E-4CD5-9882-5209DE3006C5}" sibTransId="{045C94F5-0C92-4AB3-910E-BF5599E0CD54}"/>
    <dgm:cxn modelId="{9E75121B-0943-4EAA-B3B8-C85805DC5C89}" type="presOf" srcId="{D27BE460-976A-4E64-BF28-37E19E548CA7}" destId="{830F0B60-A2CF-44AB-89F8-F66711549D37}" srcOrd="1" destOrd="0" presId="urn:microsoft.com/office/officeart/2005/8/layout/vProcess5"/>
    <dgm:cxn modelId="{D363EDB7-9759-46F7-AB9F-F2902952923A}" type="presOf" srcId="{045C94F5-0C92-4AB3-910E-BF5599E0CD54}" destId="{E2BA9337-96AF-4286-82FE-57C6BFE46DE2}" srcOrd="0" destOrd="0" presId="urn:microsoft.com/office/officeart/2005/8/layout/vProcess5"/>
    <dgm:cxn modelId="{070FA921-6655-4748-A990-DC3392F3F7A6}" srcId="{24669BED-10C7-42E9-87BB-47B831E8EF04}" destId="{95E42A87-E6C9-49CA-BE7F-5D85FC684392}" srcOrd="7" destOrd="0" parTransId="{9EBA2B08-81BC-472C-86D0-B45E66CFF7F7}" sibTransId="{96A7D34E-73FB-4E67-9FE6-50DF7BA54BEA}"/>
    <dgm:cxn modelId="{608A88F2-CDCB-4937-AAB4-3556FC06E1FF}" srcId="{24669BED-10C7-42E9-87BB-47B831E8EF04}" destId="{98CE5EDA-31A1-4EAB-9287-2BE197A04E8B}" srcOrd="2" destOrd="0" parTransId="{D1B8DE70-40CE-4190-B5C8-9C64A85DADBF}" sibTransId="{0309A637-A420-4E7B-8696-C89139371E7B}"/>
    <dgm:cxn modelId="{52B8AF01-F330-4207-BEF3-5D8FC7E08670}" type="presOf" srcId="{0309A637-A420-4E7B-8696-C89139371E7B}" destId="{AC170BD9-0FAE-411C-B1EA-7632E86C4A8C}" srcOrd="0" destOrd="0" presId="urn:microsoft.com/office/officeart/2005/8/layout/vProcess5"/>
    <dgm:cxn modelId="{E2727881-CDE5-4E2F-AF61-28A7BD0AD9B3}" type="presOf" srcId="{D27BE460-976A-4E64-BF28-37E19E548CA7}" destId="{D3E392B6-6E53-4D88-9328-91222F653E3F}" srcOrd="0" destOrd="0" presId="urn:microsoft.com/office/officeart/2005/8/layout/vProcess5"/>
    <dgm:cxn modelId="{B0D477FC-CCE7-4F58-80D0-EB4EA14BCE6E}" type="presOf" srcId="{98CE5EDA-31A1-4EAB-9287-2BE197A04E8B}" destId="{1DD516A0-D309-4C0A-A212-134BEA6C2B23}" srcOrd="0" destOrd="0" presId="urn:microsoft.com/office/officeart/2005/8/layout/vProcess5"/>
    <dgm:cxn modelId="{3399D5F5-1C3E-48E3-ABC0-96BB9F2F649A}" type="presOf" srcId="{1DD712F9-F3CE-4F7C-8139-DE75CC4CC682}" destId="{E9054E06-E092-4D50-B5B6-6C4C1F96B29E}" srcOrd="0" destOrd="0" presId="urn:microsoft.com/office/officeart/2005/8/layout/vProcess5"/>
    <dgm:cxn modelId="{484A5F15-8D4F-4841-8D9C-83F847DF67A9}" srcId="{24669BED-10C7-42E9-87BB-47B831E8EF04}" destId="{A32C7E6F-2DB6-48AC-8D6C-70200D3446EA}" srcOrd="5" destOrd="0" parTransId="{CEC3B652-1947-44DB-B75A-E211644D7EC0}" sibTransId="{2185ADEB-0D63-467C-B0CA-C284F53E7794}"/>
    <dgm:cxn modelId="{16D833A7-C333-4273-979C-2A0ECF8F8AC8}" type="presOf" srcId="{55346CDB-D4C1-47C4-9B6D-9406661DFF03}" destId="{67E19469-8929-4A1A-B39A-398195A38145}" srcOrd="0" destOrd="0" presId="urn:microsoft.com/office/officeart/2005/8/layout/vProcess5"/>
    <dgm:cxn modelId="{321194F5-FE39-4173-BA6D-16DE49C27E7B}" srcId="{24669BED-10C7-42E9-87BB-47B831E8EF04}" destId="{70777E39-EF1A-4D13-A016-855BFD676DB5}" srcOrd="11" destOrd="0" parTransId="{EFAE0D36-3E9D-4600-86B8-266B19C40190}" sibTransId="{69E15736-1614-4F7B-BE90-90F990569E59}"/>
    <dgm:cxn modelId="{97242D9D-0219-419B-A4EE-046CC89CE098}" srcId="{24669BED-10C7-42E9-87BB-47B831E8EF04}" destId="{826AB7EB-0AD8-465E-95F2-3C96393A3A0F}" srcOrd="10" destOrd="0" parTransId="{02914C87-F91C-40B6-939A-ABA80321B35E}" sibTransId="{22F21B57-2720-4C12-8FC0-C97293C105B3}"/>
    <dgm:cxn modelId="{D38B712F-98C5-4A4A-9755-78DC989240BC}" srcId="{24669BED-10C7-42E9-87BB-47B831E8EF04}" destId="{D27BE460-976A-4E64-BF28-37E19E548CA7}" srcOrd="4" destOrd="0" parTransId="{353CEE0F-C97D-4D8F-AB2C-DB6DEA5EE9E1}" sibTransId="{9453C0E4-B06F-4024-8DC5-E1392D714D0E}"/>
    <dgm:cxn modelId="{F9B89F35-0F43-44FF-B8F5-B4B7FBE70881}" type="presOf" srcId="{62B95C8A-8124-4B10-A800-447EE125BB62}" destId="{CD39245C-0BBF-4AB6-AFB8-B6247A4194CF}" srcOrd="0" destOrd="0" presId="urn:microsoft.com/office/officeart/2005/8/layout/vProcess5"/>
    <dgm:cxn modelId="{0B5DD255-E5D5-4DA5-8A65-BC39EF38E9DE}" type="presOf" srcId="{C39DD495-724A-4058-84D7-50A4C128B30F}" destId="{9DB386AE-5B22-467D-AB50-798FA73E68FD}" srcOrd="1" destOrd="0" presId="urn:microsoft.com/office/officeart/2005/8/layout/vProcess5"/>
    <dgm:cxn modelId="{7A308198-1209-4AAF-80E8-2439DEF80673}" srcId="{24669BED-10C7-42E9-87BB-47B831E8EF04}" destId="{27F0BEC5-688C-43DD-8DE6-2D91DBEED694}" srcOrd="8" destOrd="0" parTransId="{3D8EF0F7-CDA6-4552-A995-33176D6CC31F}" sibTransId="{5C90BC1C-F4B5-4CF5-A3D6-FC7D1FFFF818}"/>
    <dgm:cxn modelId="{AFBA818C-1CE9-4673-BF7E-CE8FE956EDB3}" srcId="{24669BED-10C7-42E9-87BB-47B831E8EF04}" destId="{45C6E80F-0DFB-4C30-85FF-1BC658A7CEB9}" srcOrd="9" destOrd="0" parTransId="{2266D477-B524-4A11-9631-A11A4EC33FC5}" sibTransId="{E3DA7AF6-78BF-407A-8446-9B22BFC7926D}"/>
    <dgm:cxn modelId="{C8CD6511-0FCF-448D-9AAF-A1C86FB2301B}" srcId="{24669BED-10C7-42E9-87BB-47B831E8EF04}" destId="{1DD712F9-F3CE-4F7C-8139-DE75CC4CC682}" srcOrd="1" destOrd="0" parTransId="{1D3D660D-0BE4-4E86-8386-E1133A1F0E70}" sibTransId="{62B95C8A-8124-4B10-A800-447EE125BB62}"/>
    <dgm:cxn modelId="{EC0F7F7C-597A-4DFF-A633-802A6C2CB83C}" type="presOf" srcId="{84ADC590-CA44-446C-B59B-5625500D16FC}" destId="{616CDAAE-A0CE-4134-97A1-078536633496}" srcOrd="1" destOrd="0" presId="urn:microsoft.com/office/officeart/2005/8/layout/vProcess5"/>
    <dgm:cxn modelId="{DA8E8B0D-E0D1-40BF-B659-961789E1CE2A}" type="presOf" srcId="{98CE5EDA-31A1-4EAB-9287-2BE197A04E8B}" destId="{AC591512-2813-4C2B-9683-E6C793CD28A2}" srcOrd="1" destOrd="0" presId="urn:microsoft.com/office/officeart/2005/8/layout/vProcess5"/>
    <dgm:cxn modelId="{73C9BAF7-EDB1-4936-BD8F-473921460A54}" type="presOf" srcId="{84ADC590-CA44-446C-B59B-5625500D16FC}" destId="{16FE4098-E558-4711-9E92-AEECD6DA2CC2}" srcOrd="0" destOrd="0" presId="urn:microsoft.com/office/officeart/2005/8/layout/vProcess5"/>
    <dgm:cxn modelId="{640B1949-AA93-401F-85A4-B6A0E745ADEF}" type="presParOf" srcId="{F63B340F-F529-429C-851B-54EF8E077FB1}" destId="{E5283CB0-4BF5-402A-A4BE-18B05FC7507A}" srcOrd="0" destOrd="0" presId="urn:microsoft.com/office/officeart/2005/8/layout/vProcess5"/>
    <dgm:cxn modelId="{D182C0AC-30E5-4766-A7D9-3B2FE56C0965}" type="presParOf" srcId="{F63B340F-F529-429C-851B-54EF8E077FB1}" destId="{16FE4098-E558-4711-9E92-AEECD6DA2CC2}" srcOrd="1" destOrd="0" presId="urn:microsoft.com/office/officeart/2005/8/layout/vProcess5"/>
    <dgm:cxn modelId="{F1D981E8-AF33-48A1-A2DB-D738CD2D6FFA}" type="presParOf" srcId="{F63B340F-F529-429C-851B-54EF8E077FB1}" destId="{E9054E06-E092-4D50-B5B6-6C4C1F96B29E}" srcOrd="2" destOrd="0" presId="urn:microsoft.com/office/officeart/2005/8/layout/vProcess5"/>
    <dgm:cxn modelId="{55CD8F52-2899-4365-8FF1-48BE95FE1AD4}" type="presParOf" srcId="{F63B340F-F529-429C-851B-54EF8E077FB1}" destId="{1DD516A0-D309-4C0A-A212-134BEA6C2B23}" srcOrd="3" destOrd="0" presId="urn:microsoft.com/office/officeart/2005/8/layout/vProcess5"/>
    <dgm:cxn modelId="{B8CD9A22-AE7B-4778-8244-C438777E744C}" type="presParOf" srcId="{F63B340F-F529-429C-851B-54EF8E077FB1}" destId="{4049D655-73EA-421B-A1A1-56B48D04C468}" srcOrd="4" destOrd="0" presId="urn:microsoft.com/office/officeart/2005/8/layout/vProcess5"/>
    <dgm:cxn modelId="{3BC4D0A3-F2EC-4F80-B637-92B60A1039F8}" type="presParOf" srcId="{F63B340F-F529-429C-851B-54EF8E077FB1}" destId="{D3E392B6-6E53-4D88-9328-91222F653E3F}" srcOrd="5" destOrd="0" presId="urn:microsoft.com/office/officeart/2005/8/layout/vProcess5"/>
    <dgm:cxn modelId="{C0E7F3B1-5D99-43F4-9146-5C3E1BDF1D01}" type="presParOf" srcId="{F63B340F-F529-429C-851B-54EF8E077FB1}" destId="{67E19469-8929-4A1A-B39A-398195A38145}" srcOrd="6" destOrd="0" presId="urn:microsoft.com/office/officeart/2005/8/layout/vProcess5"/>
    <dgm:cxn modelId="{5F8E82E9-D96E-4E8E-8494-AE3BCC3FAC87}" type="presParOf" srcId="{F63B340F-F529-429C-851B-54EF8E077FB1}" destId="{CD39245C-0BBF-4AB6-AFB8-B6247A4194CF}" srcOrd="7" destOrd="0" presId="urn:microsoft.com/office/officeart/2005/8/layout/vProcess5"/>
    <dgm:cxn modelId="{0A0E9B19-D75F-49EB-9D0F-31C58E276CC8}" type="presParOf" srcId="{F63B340F-F529-429C-851B-54EF8E077FB1}" destId="{AC170BD9-0FAE-411C-B1EA-7632E86C4A8C}" srcOrd="8" destOrd="0" presId="urn:microsoft.com/office/officeart/2005/8/layout/vProcess5"/>
    <dgm:cxn modelId="{CA22B48E-1AF3-45A4-9559-250DC9CB61BA}" type="presParOf" srcId="{F63B340F-F529-429C-851B-54EF8E077FB1}" destId="{E2BA9337-96AF-4286-82FE-57C6BFE46DE2}" srcOrd="9" destOrd="0" presId="urn:microsoft.com/office/officeart/2005/8/layout/vProcess5"/>
    <dgm:cxn modelId="{51495AE3-A534-4C80-8FF6-BB8F09BA8311}" type="presParOf" srcId="{F63B340F-F529-429C-851B-54EF8E077FB1}" destId="{616CDAAE-A0CE-4134-97A1-078536633496}" srcOrd="10" destOrd="0" presId="urn:microsoft.com/office/officeart/2005/8/layout/vProcess5"/>
    <dgm:cxn modelId="{E471E1A4-0467-4237-91F3-9A846BE32A22}" type="presParOf" srcId="{F63B340F-F529-429C-851B-54EF8E077FB1}" destId="{79AFE999-4B8B-4F9A-990F-2671B51944B4}" srcOrd="11" destOrd="0" presId="urn:microsoft.com/office/officeart/2005/8/layout/vProcess5"/>
    <dgm:cxn modelId="{F08DA91E-B3B5-48A5-8349-2E7E7AB84CB8}" type="presParOf" srcId="{F63B340F-F529-429C-851B-54EF8E077FB1}" destId="{AC591512-2813-4C2B-9683-E6C793CD28A2}" srcOrd="12" destOrd="0" presId="urn:microsoft.com/office/officeart/2005/8/layout/vProcess5"/>
    <dgm:cxn modelId="{8BEA893D-A822-4430-B257-EF04EA2CA335}" type="presParOf" srcId="{F63B340F-F529-429C-851B-54EF8E077FB1}" destId="{9DB386AE-5B22-467D-AB50-798FA73E68FD}" srcOrd="13" destOrd="0" presId="urn:microsoft.com/office/officeart/2005/8/layout/vProcess5"/>
    <dgm:cxn modelId="{34C52EA5-EF15-43EB-9977-15091A630406}" type="presParOf" srcId="{F63B340F-F529-429C-851B-54EF8E077FB1}" destId="{830F0B60-A2CF-44AB-89F8-F66711549D3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E4098-E558-4711-9E92-AEECD6DA2CC2}">
      <dsp:nvSpPr>
        <dsp:cNvPr id="0" name=""/>
        <dsp:cNvSpPr/>
      </dsp:nvSpPr>
      <dsp:spPr>
        <a:xfrm>
          <a:off x="-45313" y="0"/>
          <a:ext cx="6487200" cy="86841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sz="14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GB" sz="18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dirty="0" smtClean="0"/>
            <a:t>A discussion paper was developed and posted on the web from </a:t>
          </a:r>
          <a:r>
            <a:rPr lang="en-GB" sz="1800" b="1" u="sng" kern="1200" dirty="0" smtClean="0">
              <a:solidFill>
                <a:schemeClr val="bg1"/>
              </a:solidFill>
            </a:rPr>
            <a:t>October to December 2014 </a:t>
          </a:r>
          <a:r>
            <a:rPr lang="en-GB" sz="1800" b="1" kern="1200" dirty="0" smtClean="0"/>
            <a:t>for comments </a:t>
          </a:r>
        </a:p>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dirty="0" smtClean="0"/>
            <a:t>( only 15 submissions received) </a:t>
          </a:r>
          <a:endParaRPr lang="en-GB" sz="16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GB" sz="1800" b="1" kern="1200" dirty="0" smtClean="0"/>
        </a:p>
        <a:p>
          <a:pPr lvl="0" algn="l" defTabSz="1644650">
            <a:lnSpc>
              <a:spcPct val="90000"/>
            </a:lnSpc>
            <a:spcBef>
              <a:spcPct val="0"/>
            </a:spcBef>
            <a:spcAft>
              <a:spcPct val="35000"/>
            </a:spcAft>
          </a:pPr>
          <a:endParaRPr lang="en-GB" sz="1600" b="1" kern="1200" dirty="0"/>
        </a:p>
      </dsp:txBody>
      <dsp:txXfrm>
        <a:off x="-19878" y="25435"/>
        <a:ext cx="5448506" cy="817546"/>
      </dsp:txXfrm>
    </dsp:sp>
    <dsp:sp modelId="{E9054E06-E092-4D50-B5B6-6C4C1F96B29E}">
      <dsp:nvSpPr>
        <dsp:cNvPr id="0" name=""/>
        <dsp:cNvSpPr/>
      </dsp:nvSpPr>
      <dsp:spPr>
        <a:xfrm>
          <a:off x="386736" y="989029"/>
          <a:ext cx="6591969" cy="868416"/>
        </a:xfrm>
        <a:prstGeom prst="roundRect">
          <a:avLst>
            <a:gd name="adj" fmla="val 10000"/>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dirty="0" smtClean="0"/>
            <a:t>First Draft of the Framework has been developed by the Secretariat based on the Discussion Paper and comments received</a:t>
          </a:r>
          <a:endParaRPr lang="en-GB" sz="1600" b="1" kern="1200" dirty="0"/>
        </a:p>
      </dsp:txBody>
      <dsp:txXfrm>
        <a:off x="412171" y="1014464"/>
        <a:ext cx="5475254" cy="817546"/>
      </dsp:txXfrm>
    </dsp:sp>
    <dsp:sp modelId="{1DD516A0-D309-4C0A-A212-134BEA6C2B23}">
      <dsp:nvSpPr>
        <dsp:cNvPr id="0" name=""/>
        <dsp:cNvSpPr/>
      </dsp:nvSpPr>
      <dsp:spPr>
        <a:xfrm>
          <a:off x="792058" y="1881300"/>
          <a:ext cx="6487200" cy="868416"/>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sz="20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dirty="0" smtClean="0"/>
            <a:t>First draft  has been posted again on the web and is open for </a:t>
          </a:r>
          <a:r>
            <a:rPr lang="en-GB" sz="1800" b="1" kern="1200" dirty="0" smtClean="0">
              <a:solidFill>
                <a:schemeClr val="bg1"/>
              </a:solidFill>
            </a:rPr>
            <a:t> comments  until </a:t>
          </a:r>
          <a:r>
            <a:rPr lang="en-GB" sz="1800" b="1" u="sng" kern="1200" dirty="0" smtClean="0">
              <a:solidFill>
                <a:schemeClr val="bg1"/>
              </a:solidFill>
            </a:rPr>
            <a:t>3 March 2015.</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1800" b="1" kern="1200" dirty="0" smtClean="0">
            <a:solidFill>
              <a:schemeClr val="tx1">
                <a:lumMod val="95000"/>
                <a:lumOff val="5000"/>
              </a:schemeClr>
            </a:solidFill>
          </a:endParaRPr>
        </a:p>
      </dsp:txBody>
      <dsp:txXfrm>
        <a:off x="817493" y="1906735"/>
        <a:ext cx="5387426" cy="817546"/>
      </dsp:txXfrm>
    </dsp:sp>
    <dsp:sp modelId="{4049D655-73EA-421B-A1A1-56B48D04C468}">
      <dsp:nvSpPr>
        <dsp:cNvPr id="0" name=""/>
        <dsp:cNvSpPr/>
      </dsp:nvSpPr>
      <dsp:spPr>
        <a:xfrm>
          <a:off x="1407988" y="2967089"/>
          <a:ext cx="6487200" cy="868416"/>
        </a:xfrm>
        <a:prstGeom prst="roundRect">
          <a:avLst>
            <a:gd name="adj" fmla="val 10000"/>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Technical reference group (one expert per WHO region) will meet  on </a:t>
          </a:r>
          <a:r>
            <a:rPr lang="en-US" sz="1800" b="1" u="sng" kern="1200" dirty="0" smtClean="0">
              <a:solidFill>
                <a:schemeClr val="bg1"/>
              </a:solidFill>
            </a:rPr>
            <a:t>5-6  March  2015</a:t>
          </a:r>
          <a:r>
            <a:rPr lang="en-US" sz="1800" b="1" u="none" kern="1200" dirty="0" smtClean="0">
              <a:solidFill>
                <a:schemeClr val="bg1"/>
              </a:solidFill>
            </a:rPr>
            <a:t>  </a:t>
          </a:r>
          <a:r>
            <a:rPr lang="en-US" sz="1800" b="1" kern="1200" dirty="0" smtClean="0"/>
            <a:t>to discuss latest  comments and provide final recommendations</a:t>
          </a:r>
          <a:endParaRPr lang="en-GB" sz="1800" b="1" kern="1200" dirty="0"/>
        </a:p>
      </dsp:txBody>
      <dsp:txXfrm>
        <a:off x="1433423" y="2992524"/>
        <a:ext cx="5387426" cy="817546"/>
      </dsp:txXfrm>
    </dsp:sp>
    <dsp:sp modelId="{D3E392B6-6E53-4D88-9328-91222F653E3F}">
      <dsp:nvSpPr>
        <dsp:cNvPr id="0" name=""/>
        <dsp:cNvSpPr/>
      </dsp:nvSpPr>
      <dsp:spPr>
        <a:xfrm>
          <a:off x="1754893" y="3956119"/>
          <a:ext cx="6668453" cy="868416"/>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smtClean="0"/>
            <a:t>Second Draft will be put together by the Secretariat based on the input from the Technical Reference Group by </a:t>
          </a:r>
          <a:r>
            <a:rPr lang="en-GB" sz="1800" b="1" u="sng" kern="1200" dirty="0" smtClean="0">
              <a:solidFill>
                <a:schemeClr val="bg1"/>
              </a:solidFill>
            </a:rPr>
            <a:t>end of March 2015.</a:t>
          </a:r>
          <a:r>
            <a:rPr lang="en-GB" sz="1800" b="1" u="none" kern="1200" dirty="0" smtClean="0">
              <a:solidFill>
                <a:schemeClr val="bg1"/>
              </a:solidFill>
            </a:rPr>
            <a:t> Presented to</a:t>
          </a:r>
          <a:r>
            <a:rPr lang="en-GB" sz="1800" b="1" kern="1200" dirty="0" smtClean="0"/>
            <a:t> WHA in </a:t>
          </a:r>
          <a:r>
            <a:rPr lang="en-GB" sz="1800" b="1" u="sng" kern="1200" dirty="0" smtClean="0">
              <a:solidFill>
                <a:schemeClr val="bg1"/>
              </a:solidFill>
            </a:rPr>
            <a:t>May 2015</a:t>
          </a:r>
        </a:p>
      </dsp:txBody>
      <dsp:txXfrm>
        <a:off x="1780328" y="3981554"/>
        <a:ext cx="5539372" cy="817546"/>
      </dsp:txXfrm>
    </dsp:sp>
    <dsp:sp modelId="{67E19469-8929-4A1A-B39A-398195A38145}">
      <dsp:nvSpPr>
        <dsp:cNvPr id="0" name=""/>
        <dsp:cNvSpPr/>
      </dsp:nvSpPr>
      <dsp:spPr>
        <a:xfrm>
          <a:off x="5877416" y="634426"/>
          <a:ext cx="564470" cy="56447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GB" sz="2500" kern="1200"/>
        </a:p>
      </dsp:txBody>
      <dsp:txXfrm>
        <a:off x="6004422" y="634426"/>
        <a:ext cx="310458" cy="424764"/>
      </dsp:txXfrm>
    </dsp:sp>
    <dsp:sp modelId="{CD39245C-0BBF-4AB6-AFB8-B6247A4194CF}">
      <dsp:nvSpPr>
        <dsp:cNvPr id="0" name=""/>
        <dsp:cNvSpPr/>
      </dsp:nvSpPr>
      <dsp:spPr>
        <a:xfrm>
          <a:off x="6361850" y="1623456"/>
          <a:ext cx="564470" cy="564470"/>
        </a:xfrm>
        <a:prstGeom prst="downArrow">
          <a:avLst>
            <a:gd name="adj1" fmla="val 55000"/>
            <a:gd name="adj2" fmla="val 45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GB" sz="2500" kern="1200"/>
        </a:p>
      </dsp:txBody>
      <dsp:txXfrm>
        <a:off x="6488856" y="1623456"/>
        <a:ext cx="310458" cy="424764"/>
      </dsp:txXfrm>
    </dsp:sp>
    <dsp:sp modelId="{AC170BD9-0FAE-411C-B1EA-7632E86C4A8C}">
      <dsp:nvSpPr>
        <dsp:cNvPr id="0" name=""/>
        <dsp:cNvSpPr/>
      </dsp:nvSpPr>
      <dsp:spPr>
        <a:xfrm>
          <a:off x="6846284" y="2598012"/>
          <a:ext cx="564470" cy="564470"/>
        </a:xfrm>
        <a:prstGeom prst="downArrow">
          <a:avLst>
            <a:gd name="adj1" fmla="val 55000"/>
            <a:gd name="adj2" fmla="val 45000"/>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GB" sz="2500" kern="1200"/>
        </a:p>
      </dsp:txBody>
      <dsp:txXfrm>
        <a:off x="6973290" y="2598012"/>
        <a:ext cx="310458" cy="424764"/>
      </dsp:txXfrm>
    </dsp:sp>
    <dsp:sp modelId="{E2BA9337-96AF-4286-82FE-57C6BFE46DE2}">
      <dsp:nvSpPr>
        <dsp:cNvPr id="0" name=""/>
        <dsp:cNvSpPr/>
      </dsp:nvSpPr>
      <dsp:spPr>
        <a:xfrm>
          <a:off x="7330718" y="3596691"/>
          <a:ext cx="564470" cy="564470"/>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GB" sz="2500" kern="1200"/>
        </a:p>
      </dsp:txBody>
      <dsp:txXfrm>
        <a:off x="7457724" y="3596691"/>
        <a:ext cx="310458" cy="42476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388A76-74B8-4908-8EEB-E680A0C5BEF2}" type="datetimeFigureOut">
              <a:rPr lang="en-GB" smtClean="0"/>
              <a:pPr/>
              <a:t>06/03/2017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D9E64-59CB-45D6-9AB7-BCFA38CCDD8B}" type="slidenum">
              <a:rPr lang="en-GB" smtClean="0"/>
              <a:pPr/>
              <a:t>‹#›</a:t>
            </a:fld>
            <a:endParaRPr lang="en-GB"/>
          </a:p>
        </p:txBody>
      </p:sp>
    </p:spTree>
    <p:extLst>
      <p:ext uri="{BB962C8B-B14F-4D97-AF65-F5344CB8AC3E}">
        <p14:creationId xmlns:p14="http://schemas.microsoft.com/office/powerpoint/2010/main" val="418082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9E64-59CB-45D6-9AB7-BCFA38CCDD8B}" type="slidenum">
              <a:rPr lang="en-GB" smtClean="0"/>
              <a:pPr/>
              <a:t>1</a:t>
            </a:fld>
            <a:endParaRPr lang="en-GB"/>
          </a:p>
        </p:txBody>
      </p:sp>
    </p:spTree>
    <p:extLst>
      <p:ext uri="{BB962C8B-B14F-4D97-AF65-F5344CB8AC3E}">
        <p14:creationId xmlns:p14="http://schemas.microsoft.com/office/powerpoint/2010/main" val="3781773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technical reference group will meet next week. It</a:t>
            </a:r>
            <a:r>
              <a:rPr lang="en-GB" baseline="0" dirty="0" smtClean="0"/>
              <a:t> will be chaired by Finland and WHO PND</a:t>
            </a:r>
            <a:endParaRPr lang="en-GB" dirty="0"/>
          </a:p>
        </p:txBody>
      </p:sp>
      <p:sp>
        <p:nvSpPr>
          <p:cNvPr id="4" name="Slide Number Placeholder 3"/>
          <p:cNvSpPr>
            <a:spLocks noGrp="1"/>
          </p:cNvSpPr>
          <p:nvPr>
            <p:ph type="sldNum" sz="quarter" idx="10"/>
          </p:nvPr>
        </p:nvSpPr>
        <p:spPr/>
        <p:txBody>
          <a:bodyPr/>
          <a:lstStyle/>
          <a:p>
            <a:fld id="{9B13FDDA-EF9D-4009-A9A2-881EF13070FF}" type="slidenum">
              <a:rPr lang="en-GB" smtClean="0"/>
              <a:t>12</a:t>
            </a:fld>
            <a:endParaRPr lang="en-GB"/>
          </a:p>
        </p:txBody>
      </p:sp>
    </p:spTree>
    <p:extLst>
      <p:ext uri="{BB962C8B-B14F-4D97-AF65-F5344CB8AC3E}">
        <p14:creationId xmlns:p14="http://schemas.microsoft.com/office/powerpoint/2010/main" val="1516110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0036D598-BF8B-48BD-9303-DE7A834DB603}" type="slidenum">
              <a:rPr lang="en-US" smtClean="0"/>
              <a:pPr/>
              <a:t>17</a:t>
            </a:fld>
            <a:endParaRPr lang="en-US" dirty="0"/>
          </a:p>
        </p:txBody>
      </p:sp>
    </p:spTree>
    <p:extLst>
      <p:ext uri="{BB962C8B-B14F-4D97-AF65-F5344CB8AC3E}">
        <p14:creationId xmlns:p14="http://schemas.microsoft.com/office/powerpoint/2010/main" val="121350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4D9E64-59CB-45D6-9AB7-BCFA38CCDD8B}" type="slidenum">
              <a:rPr lang="en-GB" smtClean="0"/>
              <a:pPr/>
              <a:t>2</a:t>
            </a:fld>
            <a:endParaRPr lang="en-GB"/>
          </a:p>
        </p:txBody>
      </p:sp>
    </p:spTree>
    <p:extLst>
      <p:ext uri="{BB962C8B-B14F-4D97-AF65-F5344CB8AC3E}">
        <p14:creationId xmlns:p14="http://schemas.microsoft.com/office/powerpoint/2010/main" val="610432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758AB-4ECB-431A-92D3-7FDC161A4024}" type="slidenum">
              <a:rPr lang="en-GB"/>
              <a:pPr/>
              <a:t>3</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a:buFont typeface="Wingdings" pitchFamily="2" charset="2"/>
              <a:buNone/>
            </a:pPr>
            <a:r>
              <a:rPr lang="en-GB" sz="1000" dirty="0"/>
              <a:t>Ideological shifts: </a:t>
            </a:r>
          </a:p>
          <a:p>
            <a:pPr lvl="1">
              <a:buFont typeface="Wingdings" pitchFamily="2" charset="2"/>
              <a:buNone/>
            </a:pPr>
            <a:r>
              <a:rPr lang="en-GB" sz="1000" dirty="0"/>
              <a:t>70s – Decade of development: consensus on health and development</a:t>
            </a:r>
          </a:p>
          <a:p>
            <a:pPr lvl="1">
              <a:buFont typeface="Wingdings" pitchFamily="2" charset="2"/>
              <a:buNone/>
            </a:pPr>
            <a:r>
              <a:rPr lang="en-GB" sz="1000" dirty="0"/>
              <a:t>80s  – “Lost Decade”, proliferation of strategies: selective PHC vs. integrated health care, district health systems and Healthy Cities </a:t>
            </a:r>
          </a:p>
          <a:p>
            <a:pPr lvl="1">
              <a:buFont typeface="Wingdings" pitchFamily="2" charset="2"/>
              <a:buNone/>
            </a:pPr>
            <a:r>
              <a:rPr lang="en-GB" sz="1000" dirty="0"/>
              <a:t>90s – Decade of Reform &amp; Globalization: efficiency of bureaucracy and introduction of market economies in health sector; also the Water Decade and the "Washington Consensus” – IMF-WB-WTO</a:t>
            </a:r>
          </a:p>
          <a:p>
            <a:pPr lvl="1">
              <a:buFont typeface="Wingdings" pitchFamily="2" charset="2"/>
              <a:buNone/>
            </a:pPr>
            <a:endParaRPr lang="en-GB" sz="1000" dirty="0"/>
          </a:p>
          <a:p>
            <a:r>
              <a:rPr lang="en-GB" sz="1000" dirty="0"/>
              <a:t>New influence of stakeholders:</a:t>
            </a:r>
          </a:p>
          <a:p>
            <a:pPr lvl="1"/>
            <a:r>
              <a:rPr lang="en-GB" sz="1000" dirty="0"/>
              <a:t>UNICEF – selective application of PHC, 1979, then moved to children's rights, 1995</a:t>
            </a:r>
          </a:p>
          <a:p>
            <a:pPr lvl="1"/>
            <a:r>
              <a:rPr lang="en-GB" sz="1000" dirty="0"/>
              <a:t>WB – redefines measurements of health: </a:t>
            </a:r>
            <a:r>
              <a:rPr lang="en-GB" sz="1000" i="1" dirty="0"/>
              <a:t>WDR 93 Investing in Health</a:t>
            </a:r>
          </a:p>
          <a:p>
            <a:pPr lvl="1"/>
            <a:r>
              <a:rPr lang="en-GB" sz="1000" dirty="0"/>
              <a:t>UNDP – introduces country strategy note &amp; includes PHC.  Effort for better UN coordination, MDGs </a:t>
            </a:r>
          </a:p>
          <a:p>
            <a:pPr lvl="1"/>
            <a:r>
              <a:rPr lang="en-GB" sz="1000" dirty="0"/>
              <a:t>USAID – emphasizes civil society and quality</a:t>
            </a:r>
          </a:p>
          <a:p>
            <a:r>
              <a:rPr lang="en-GB" sz="1000" dirty="0"/>
              <a:t>New health discipline:</a:t>
            </a:r>
          </a:p>
          <a:p>
            <a:pPr lvl="1"/>
            <a:r>
              <a:rPr lang="en-GB" sz="1000" dirty="0"/>
              <a:t>Health economics introduces new ways of measuring resources and health achievements, influencing design of health systems financing and efficiency measures</a:t>
            </a:r>
          </a:p>
          <a:p>
            <a:r>
              <a:rPr lang="en-GB" sz="1000" dirty="0"/>
              <a:t>National budgets for health:</a:t>
            </a:r>
          </a:p>
          <a:p>
            <a:pPr lvl="1"/>
            <a:r>
              <a:rPr lang="en-GB" sz="1000" dirty="0"/>
              <a:t>Increase as % of GDP</a:t>
            </a:r>
          </a:p>
          <a:p>
            <a:pPr lvl="1"/>
            <a:r>
              <a:rPr lang="en-GB" sz="1000" dirty="0"/>
              <a:t>Decrease in equitable </a:t>
            </a:r>
            <a:r>
              <a:rPr lang="en-GB" sz="1000" dirty="0" smtClean="0"/>
              <a:t>distribution</a:t>
            </a:r>
            <a:endParaRPr lang="en-GB" sz="1000" dirty="0"/>
          </a:p>
        </p:txBody>
      </p:sp>
    </p:spTree>
    <p:extLst>
      <p:ext uri="{BB962C8B-B14F-4D97-AF65-F5344CB8AC3E}">
        <p14:creationId xmlns:p14="http://schemas.microsoft.com/office/powerpoint/2010/main" val="321715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4D9E64-59CB-45D6-9AB7-BCFA38CCDD8B}" type="slidenum">
              <a:rPr lang="en-GB" smtClean="0"/>
              <a:pPr/>
              <a:t>4</a:t>
            </a:fld>
            <a:endParaRPr lang="en-GB"/>
          </a:p>
        </p:txBody>
      </p:sp>
    </p:spTree>
    <p:extLst>
      <p:ext uri="{BB962C8B-B14F-4D97-AF65-F5344CB8AC3E}">
        <p14:creationId xmlns:p14="http://schemas.microsoft.com/office/powerpoint/2010/main" val="124481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HiAP an Enabler for Public Health and Health Equity</a:t>
            </a:r>
          </a:p>
          <a:p>
            <a:endParaRPr lang="en-US" dirty="0"/>
          </a:p>
        </p:txBody>
      </p:sp>
      <p:sp>
        <p:nvSpPr>
          <p:cNvPr id="4" name="Slide Number Placeholder 3"/>
          <p:cNvSpPr>
            <a:spLocks noGrp="1"/>
          </p:cNvSpPr>
          <p:nvPr>
            <p:ph type="sldNum" sz="quarter" idx="10"/>
          </p:nvPr>
        </p:nvSpPr>
        <p:spPr/>
        <p:txBody>
          <a:bodyPr/>
          <a:lstStyle/>
          <a:p>
            <a:pPr>
              <a:defRPr/>
            </a:pPr>
            <a:fld id="{4EA295DA-84DD-422E-8B97-7AD0FBEFD71D}" type="slidenum">
              <a:rPr lang="en-US" smtClean="0"/>
              <a:pPr>
                <a:defRPr/>
              </a:pPr>
              <a:t>5</a:t>
            </a:fld>
            <a:endParaRPr lang="en-US" dirty="0"/>
          </a:p>
        </p:txBody>
      </p:sp>
    </p:spTree>
    <p:extLst>
      <p:ext uri="{BB962C8B-B14F-4D97-AF65-F5344CB8AC3E}">
        <p14:creationId xmlns:p14="http://schemas.microsoft.com/office/powerpoint/2010/main" val="309305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4DAD9-9C63-4B59-A304-4DAD9A5A1432}" type="slidenum">
              <a:rPr lang="en-US"/>
              <a:pPr/>
              <a:t>6</a:t>
            </a:fld>
            <a:endParaRPr lang="en-US"/>
          </a:p>
        </p:txBody>
      </p:sp>
      <p:sp>
        <p:nvSpPr>
          <p:cNvPr id="6146" name="Rectangle 2"/>
          <p:cNvSpPr>
            <a:spLocks noGrp="1" noRot="1" noChangeAspect="1" noChangeArrowheads="1" noTextEdit="1"/>
          </p:cNvSpPr>
          <p:nvPr>
            <p:ph type="sldImg"/>
          </p:nvPr>
        </p:nvSpPr>
        <p:spPr>
          <a:xfrm>
            <a:off x="1141413" y="685800"/>
            <a:ext cx="4575175" cy="3430588"/>
          </a:xfrm>
          <a:ln/>
        </p:spPr>
      </p:sp>
      <p:sp>
        <p:nvSpPr>
          <p:cNvPr id="614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Noncommunicable</a:t>
            </a:r>
            <a:r>
              <a:rPr lang="en-US" dirty="0"/>
              <a:t> diseases (NCDs) are the leading causes of death and were</a:t>
            </a:r>
          </a:p>
          <a:p>
            <a:r>
              <a:rPr lang="en-US" dirty="0"/>
              <a:t>responsible for 38 million (68%) of the world’s 56 million deaths in 2012 </a:t>
            </a:r>
            <a:r>
              <a:rPr lang="en-US" i="1" dirty="0"/>
              <a:t>(1)</a:t>
            </a:r>
            <a:r>
              <a:rPr lang="en-US" dirty="0"/>
              <a:t>. More</a:t>
            </a:r>
          </a:p>
          <a:p>
            <a:r>
              <a:rPr lang="en-US" dirty="0"/>
              <a:t>than 40% of those deaths (16 million) were premature (i.e. under the age of 70 years).</a:t>
            </a:r>
          </a:p>
          <a:p>
            <a:r>
              <a:rPr lang="en-US" dirty="0"/>
              <a:t>Almost three quarters of all NCD deaths (28 million), and the majority of premature</a:t>
            </a:r>
          </a:p>
          <a:p>
            <a:r>
              <a:rPr lang="en-US" dirty="0"/>
              <a:t>deaths (82%), occurred in low- and middle-income countries. Modifiable risk factors</a:t>
            </a:r>
          </a:p>
          <a:p>
            <a:r>
              <a:rPr lang="en-US" dirty="0"/>
              <a:t>such as poor diet and physical inactivity are some of the most common causes of</a:t>
            </a:r>
          </a:p>
          <a:p>
            <a:r>
              <a:rPr lang="en-US" dirty="0"/>
              <a:t>NCDs; they are also risk factors for obesity1 – an independent risk factor for many</a:t>
            </a:r>
          </a:p>
          <a:p>
            <a:r>
              <a:rPr lang="en-US" dirty="0"/>
              <a:t>NCDs – which is also rapidly increasing globally (</a:t>
            </a:r>
            <a:r>
              <a:rPr lang="en-US" i="1" dirty="0"/>
              <a:t>2</a:t>
            </a:r>
            <a:r>
              <a:rPr lang="en-US" dirty="0"/>
              <a:t>). A high level of free sugars2 intake</a:t>
            </a:r>
          </a:p>
          <a:p>
            <a:r>
              <a:rPr lang="en-US" dirty="0"/>
              <a:t>is of concern, because of its association with poor dietary quality, obesity and risk of</a:t>
            </a:r>
          </a:p>
          <a:p>
            <a:r>
              <a:rPr lang="en-GB" dirty="0"/>
              <a:t>NCDs </a:t>
            </a:r>
            <a:r>
              <a:rPr lang="en-GB" i="1" dirty="0"/>
              <a:t>(3, 4)</a:t>
            </a:r>
            <a:r>
              <a:rPr lang="en-GB" dirty="0"/>
              <a:t>.</a:t>
            </a:r>
          </a:p>
          <a:p>
            <a:endParaRPr lang="en-GB" dirty="0"/>
          </a:p>
        </p:txBody>
      </p:sp>
      <p:sp>
        <p:nvSpPr>
          <p:cNvPr id="4" name="Slide Number Placeholder 3"/>
          <p:cNvSpPr>
            <a:spLocks noGrp="1"/>
          </p:cNvSpPr>
          <p:nvPr>
            <p:ph type="sldNum" sz="quarter" idx="10"/>
          </p:nvPr>
        </p:nvSpPr>
        <p:spPr/>
        <p:txBody>
          <a:bodyPr/>
          <a:lstStyle/>
          <a:p>
            <a:fld id="{F74D9E64-59CB-45D6-9AB7-BCFA38CCDD8B}" type="slidenum">
              <a:rPr lang="en-GB" smtClean="0"/>
              <a:pPr/>
              <a:t>7</a:t>
            </a:fld>
            <a:endParaRPr lang="en-GB"/>
          </a:p>
        </p:txBody>
      </p:sp>
    </p:spTree>
    <p:extLst>
      <p:ext uri="{BB962C8B-B14F-4D97-AF65-F5344CB8AC3E}">
        <p14:creationId xmlns:p14="http://schemas.microsoft.com/office/powerpoint/2010/main" val="211998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200" dirty="0" smtClean="0">
                <a:solidFill>
                  <a:schemeClr val="bg1"/>
                </a:solidFill>
              </a:rPr>
              <a:t>Founded on rights and obligations</a:t>
            </a:r>
          </a:p>
          <a:p>
            <a:pPr marL="285750" indent="-285750">
              <a:buFont typeface="Arial" pitchFamily="34" charset="0"/>
              <a:buChar char="•"/>
            </a:pPr>
            <a:r>
              <a:rPr lang="en-US" sz="1200" dirty="0" smtClean="0">
                <a:solidFill>
                  <a:schemeClr val="bg1"/>
                </a:solidFill>
              </a:rPr>
              <a:t>Improves the accountability for health impacts at all levels of policy making</a:t>
            </a:r>
          </a:p>
          <a:p>
            <a:pPr marL="285750" indent="-285750">
              <a:buFont typeface="Arial" pitchFamily="34" charset="0"/>
              <a:buChar char="•"/>
            </a:pPr>
            <a:r>
              <a:rPr lang="en-US" sz="1200" dirty="0" smtClean="0">
                <a:solidFill>
                  <a:schemeClr val="bg1"/>
                </a:solidFill>
              </a:rPr>
              <a:t>Emphasis on the consequences of public policies for health care/systems</a:t>
            </a:r>
          </a:p>
          <a:p>
            <a:pPr marL="285750" indent="-285750">
              <a:buFont typeface="Arial" pitchFamily="34" charset="0"/>
              <a:buChar char="•"/>
            </a:pPr>
            <a:r>
              <a:rPr lang="en-US" sz="1200" dirty="0" smtClean="0">
                <a:solidFill>
                  <a:schemeClr val="bg1"/>
                </a:solidFill>
              </a:rPr>
              <a:t>Contributes to sustainable development</a:t>
            </a:r>
            <a:endParaRPr lang="en-US" dirty="0"/>
          </a:p>
        </p:txBody>
      </p:sp>
      <p:sp>
        <p:nvSpPr>
          <p:cNvPr id="4" name="Slide Number Placeholder 3"/>
          <p:cNvSpPr>
            <a:spLocks noGrp="1"/>
          </p:cNvSpPr>
          <p:nvPr>
            <p:ph type="sldNum" sz="quarter" idx="10"/>
          </p:nvPr>
        </p:nvSpPr>
        <p:spPr/>
        <p:txBody>
          <a:bodyPr/>
          <a:lstStyle/>
          <a:p>
            <a:pPr>
              <a:defRPr/>
            </a:pPr>
            <a:fld id="{4EA295DA-84DD-422E-8B97-7AD0FBEFD71D}" type="slidenum">
              <a:rPr lang="en-US" smtClean="0"/>
              <a:pPr>
                <a:defRPr/>
              </a:pPr>
              <a:t>10</a:t>
            </a:fld>
            <a:endParaRPr lang="en-US" dirty="0"/>
          </a:p>
        </p:txBody>
      </p:sp>
    </p:spTree>
    <p:extLst>
      <p:ext uri="{BB962C8B-B14F-4D97-AF65-F5344CB8AC3E}">
        <p14:creationId xmlns:p14="http://schemas.microsoft.com/office/powerpoint/2010/main" val="313221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4D9E64-59CB-45D6-9AB7-BCFA38CCDD8B}" type="slidenum">
              <a:rPr lang="en-GB" smtClean="0"/>
              <a:pPr/>
              <a:t>11</a:t>
            </a:fld>
            <a:endParaRPr lang="en-GB"/>
          </a:p>
        </p:txBody>
      </p:sp>
    </p:spTree>
    <p:extLst>
      <p:ext uri="{BB962C8B-B14F-4D97-AF65-F5344CB8AC3E}">
        <p14:creationId xmlns:p14="http://schemas.microsoft.com/office/powerpoint/2010/main" val="339277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a:p>
        </p:txBody>
      </p:sp>
      <p:sp>
        <p:nvSpPr>
          <p:cNvPr id="6" name="Slide Number Placeholder 5"/>
          <p:cNvSpPr>
            <a:spLocks noGrp="1"/>
          </p:cNvSpPr>
          <p:nvPr>
            <p:ph type="sldNum" sz="quarter" idx="12"/>
          </p:nvPr>
        </p:nvSpPr>
        <p:spPr/>
        <p:txBody>
          <a:bodyPr/>
          <a:lstStyle/>
          <a:p>
            <a:fld id="{15EE1411-7E21-40FF-9FF6-86E7EA5D4008}" type="slidenum">
              <a:rPr lang="en-GB" smtClean="0"/>
              <a:pPr/>
              <a:t>‹#›</a:t>
            </a:fld>
            <a:endParaRPr lang="en-GB"/>
          </a:p>
        </p:txBody>
      </p:sp>
    </p:spTree>
    <p:extLst>
      <p:ext uri="{BB962C8B-B14F-4D97-AF65-F5344CB8AC3E}">
        <p14:creationId xmlns:p14="http://schemas.microsoft.com/office/powerpoint/2010/main" val="17410539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a:p>
        </p:txBody>
      </p:sp>
      <p:sp>
        <p:nvSpPr>
          <p:cNvPr id="6" name="Slide Number Placeholder 5"/>
          <p:cNvSpPr>
            <a:spLocks noGrp="1"/>
          </p:cNvSpPr>
          <p:nvPr>
            <p:ph type="sldNum" sz="quarter" idx="12"/>
          </p:nvPr>
        </p:nvSpPr>
        <p:spPr/>
        <p:txBody>
          <a:bodyPr/>
          <a:lstStyle/>
          <a:p>
            <a:fld id="{15EE1411-7E21-40FF-9FF6-86E7EA5D4008}" type="slidenum">
              <a:rPr lang="en-GB" smtClean="0"/>
              <a:pPr/>
              <a:t>‹#›</a:t>
            </a:fld>
            <a:endParaRPr lang="en-GB"/>
          </a:p>
        </p:txBody>
      </p:sp>
    </p:spTree>
    <p:extLst>
      <p:ext uri="{BB962C8B-B14F-4D97-AF65-F5344CB8AC3E}">
        <p14:creationId xmlns:p14="http://schemas.microsoft.com/office/powerpoint/2010/main" val="28267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a:p>
        </p:txBody>
      </p:sp>
      <p:sp>
        <p:nvSpPr>
          <p:cNvPr id="6" name="Slide Number Placeholder 5"/>
          <p:cNvSpPr>
            <a:spLocks noGrp="1"/>
          </p:cNvSpPr>
          <p:nvPr>
            <p:ph type="sldNum" sz="quarter" idx="12"/>
          </p:nvPr>
        </p:nvSpPr>
        <p:spPr/>
        <p:txBody>
          <a:bodyPr/>
          <a:lstStyle/>
          <a:p>
            <a:fld id="{15EE1411-7E21-40FF-9FF6-86E7EA5D4008}" type="slidenum">
              <a:rPr lang="en-GB" smtClean="0"/>
              <a:pPr/>
              <a:t>‹#›</a:t>
            </a:fld>
            <a:endParaRPr lang="en-GB"/>
          </a:p>
        </p:txBody>
      </p:sp>
    </p:spTree>
    <p:extLst>
      <p:ext uri="{BB962C8B-B14F-4D97-AF65-F5344CB8AC3E}">
        <p14:creationId xmlns:p14="http://schemas.microsoft.com/office/powerpoint/2010/main" val="23859943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9552" y="3861048"/>
            <a:ext cx="6400800" cy="1198984"/>
          </a:xfrm>
        </p:spPr>
        <p:txBody>
          <a:bodyPr>
            <a:normAutofit/>
          </a:bodyPr>
          <a:lstStyle>
            <a:lvl1pPr marL="0" indent="0" algn="l">
              <a:buNone/>
              <a:defRPr lang="en-US" sz="1200" baselin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400" b="1" dirty="0" err="1" smtClean="0">
                <a:solidFill>
                  <a:srgbClr val="00A4DE"/>
                </a:solidFill>
                <a:effectLst/>
                <a:latin typeface="+mn-lt"/>
                <a:ea typeface="SimSun"/>
                <a:cs typeface="Times New Roman"/>
              </a:rPr>
              <a:t>HiAP</a:t>
            </a:r>
            <a:r>
              <a:rPr lang="en-US" sz="2400" b="1" dirty="0" smtClean="0">
                <a:solidFill>
                  <a:srgbClr val="00A4DE"/>
                </a:solidFill>
                <a:effectLst/>
                <a:latin typeface="+mn-lt"/>
                <a:ea typeface="SimSun"/>
                <a:cs typeface="Times New Roman"/>
              </a:rPr>
              <a:t>: lessons learned and future challenges for implementation</a:t>
            </a:r>
          </a:p>
        </p:txBody>
      </p:sp>
      <p:sp>
        <p:nvSpPr>
          <p:cNvPr id="6" name="Slide Number Placeholder 5"/>
          <p:cNvSpPr>
            <a:spLocks noGrp="1"/>
          </p:cNvSpPr>
          <p:nvPr>
            <p:ph type="sldNum" sz="quarter" idx="12"/>
          </p:nvPr>
        </p:nvSpPr>
        <p:spPr/>
        <p:txBody>
          <a:bodyPr/>
          <a:lstStyle/>
          <a:p>
            <a:fld id="{15EE1411-7E21-40FF-9FF6-86E7EA5D4008}" type="slidenum">
              <a:rPr lang="en-GB" smtClean="0"/>
              <a:pPr/>
              <a:t>‹#›</a:t>
            </a:fld>
            <a:endParaRPr lang="en-GB"/>
          </a:p>
        </p:txBody>
      </p:sp>
      <p:sp>
        <p:nvSpPr>
          <p:cNvPr id="21" name="Title 1"/>
          <p:cNvSpPr txBox="1">
            <a:spLocks/>
          </p:cNvSpPr>
          <p:nvPr userDrawn="1"/>
        </p:nvSpPr>
        <p:spPr>
          <a:xfrm>
            <a:off x="693864" y="18864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rgbClr val="117CB2"/>
              </a:solidFill>
              <a:latin typeface="Arial" pitchFamily="34" charset="0"/>
              <a:ea typeface="Bodoni SvtyTwo ITC TT-Book"/>
              <a:cs typeface="Times New Roman" pitchFamily="18" charset="0"/>
            </a:endParaRPr>
          </a:p>
        </p:txBody>
      </p:sp>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5229200"/>
            <a:ext cx="1134820" cy="1160611"/>
          </a:xfrm>
          <a:prstGeom prst="rect">
            <a:avLst/>
          </a:prstGeom>
          <a:solidFill>
            <a:srgbClr val="0099CC"/>
          </a:solidFill>
        </p:spPr>
      </p:pic>
      <p:sp>
        <p:nvSpPr>
          <p:cNvPr id="16" name="Wave 15"/>
          <p:cNvSpPr/>
          <p:nvPr userDrawn="1"/>
        </p:nvSpPr>
        <p:spPr>
          <a:xfrm>
            <a:off x="-10192" y="7074"/>
            <a:ext cx="9180511" cy="3574325"/>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txBox="1">
            <a:spLocks/>
          </p:cNvSpPr>
          <p:nvPr userDrawn="1"/>
        </p:nvSpPr>
        <p:spPr>
          <a:xfrm>
            <a:off x="478155" y="2087374"/>
            <a:ext cx="7611625" cy="4694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accent5">
                    <a:lumMod val="40000"/>
                    <a:lumOff val="60000"/>
                  </a:schemeClr>
                </a:solidFill>
                <a:latin typeface="Bodoni SvtyTwo ITC TT-Book"/>
                <a:ea typeface="Bodoni SvtyTwo ITC TT-Book"/>
                <a:cs typeface="Times New Roman" pitchFamily="18" charset="0"/>
              </a:rPr>
              <a:t>The World Health Organization's global initiative on Health in All Policies</a:t>
            </a:r>
          </a:p>
        </p:txBody>
      </p:sp>
      <p:pic>
        <p:nvPicPr>
          <p:cNvPr id="18" name="Picture 17" descr="DSC02081 - Version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0968" y="416427"/>
            <a:ext cx="1358232" cy="1556117"/>
          </a:xfrm>
          <a:prstGeom prst="rect">
            <a:avLst/>
          </a:prstGeom>
        </p:spPr>
      </p:pic>
      <p:pic>
        <p:nvPicPr>
          <p:cNvPr id="23" name="Picture 22" descr="135_3598.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2604" y="400672"/>
            <a:ext cx="2028716" cy="1521537"/>
          </a:xfrm>
          <a:prstGeom prst="rect">
            <a:avLst/>
          </a:prstGeom>
        </p:spPr>
      </p:pic>
      <p:pic>
        <p:nvPicPr>
          <p:cNvPr id="2050" name="Picture 14" descr="MP900401633[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791"/>
          <a:stretch>
            <a:fillRect/>
          </a:stretch>
        </p:blipFill>
        <p:spPr bwMode="auto">
          <a:xfrm>
            <a:off x="4114800" y="457200"/>
            <a:ext cx="1569372" cy="1482673"/>
          </a:xfrm>
          <a:prstGeom prst="rect">
            <a:avLst/>
          </a:prstGeom>
          <a:noFill/>
          <a:extLst>
            <a:ext uri="{909E8E84-426E-40DD-AFC4-6F175D3DCCD1}">
              <a14:hiddenFill xmlns:a14="http://schemas.microsoft.com/office/drawing/2010/main">
                <a:solidFill>
                  <a:srgbClr val="FFFFFF"/>
                </a:solidFill>
              </a14:hiddenFill>
            </a:ext>
          </a:extLst>
        </p:spPr>
      </p:pic>
      <p:pic>
        <p:nvPicPr>
          <p:cNvPr id="2049" name="rg_hi" descr="http://t0.gstatic.com/images?q=tbn:ANd9GcRlnezjGQTCemWeqvSco2uLCSK5uOCrp2UFpMSStuuU1ycyjSADUQ"/>
          <p:cNvPicPr>
            <a:picLocks noChangeArrowheads="1"/>
          </p:cNvPicPr>
          <p:nvPr userDrawn="1"/>
        </p:nvPicPr>
        <p:blipFill>
          <a:blip r:embed="rId6">
            <a:extLst>
              <a:ext uri="{28A0092B-C50C-407E-A947-70E740481C1C}">
                <a14:useLocalDpi xmlns:a14="http://schemas.microsoft.com/office/drawing/2010/main" val="0"/>
              </a:ext>
            </a:extLst>
          </a:blip>
          <a:srcRect r="3860"/>
          <a:stretch>
            <a:fillRect/>
          </a:stretch>
        </p:blipFill>
        <p:spPr bwMode="auto">
          <a:xfrm>
            <a:off x="2286001" y="457200"/>
            <a:ext cx="1600200" cy="14650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userDrawn="1"/>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15" descr="C:\Users\valentinen\AppData\Local\Microsoft\Windows\Temporary Internet Files\Content.IE5\T4V5VF00\MP900432750[1].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r="27992"/>
          <a:stretch>
            <a:fillRect/>
          </a:stretch>
        </p:blipFill>
        <p:spPr bwMode="auto">
          <a:xfrm>
            <a:off x="5943600" y="400672"/>
            <a:ext cx="1331235" cy="152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0146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845714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dirty="0"/>
          </a:p>
        </p:txBody>
      </p:sp>
      <p:sp>
        <p:nvSpPr>
          <p:cNvPr id="6" name="Slide Number Placeholder 5"/>
          <p:cNvSpPr>
            <a:spLocks noGrp="1"/>
          </p:cNvSpPr>
          <p:nvPr>
            <p:ph type="sldNum" sz="quarter" idx="12"/>
          </p:nvPr>
        </p:nvSpPr>
        <p:spPr/>
        <p:txBody>
          <a:bodyPr/>
          <a:lstStyle/>
          <a:p>
            <a:fld id="{ECC68E58-1E0C-471A-805E-E3520F0E24A7}" type="slidenum">
              <a:rPr lang="en-GB" smtClean="0"/>
              <a:pPr/>
              <a:t>‹#›</a:t>
            </a:fld>
            <a:endParaRPr lang="en-GB"/>
          </a:p>
        </p:txBody>
      </p:sp>
    </p:spTree>
    <p:extLst>
      <p:ext uri="{BB962C8B-B14F-4D97-AF65-F5344CB8AC3E}">
        <p14:creationId xmlns:p14="http://schemas.microsoft.com/office/powerpoint/2010/main" val="2153440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dirty="0"/>
          </a:p>
        </p:txBody>
      </p:sp>
      <p:sp>
        <p:nvSpPr>
          <p:cNvPr id="6" name="Slide Number Placeholder 5"/>
          <p:cNvSpPr>
            <a:spLocks noGrp="1"/>
          </p:cNvSpPr>
          <p:nvPr>
            <p:ph type="sldNum" sz="quarter" idx="12"/>
          </p:nvPr>
        </p:nvSpPr>
        <p:spPr/>
        <p:txBody>
          <a:bodyPr/>
          <a:lstStyle/>
          <a:p>
            <a:fld id="{ECC68E58-1E0C-471A-805E-E3520F0E24A7}" type="slidenum">
              <a:rPr lang="en-GB" smtClean="0"/>
              <a:pPr/>
              <a:t>‹#›</a:t>
            </a:fld>
            <a:endParaRPr lang="en-GB"/>
          </a:p>
        </p:txBody>
      </p:sp>
    </p:spTree>
    <p:extLst>
      <p:ext uri="{BB962C8B-B14F-4D97-AF65-F5344CB8AC3E}">
        <p14:creationId xmlns:p14="http://schemas.microsoft.com/office/powerpoint/2010/main" val="178945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dirty="0"/>
          </a:p>
        </p:txBody>
      </p:sp>
      <p:sp>
        <p:nvSpPr>
          <p:cNvPr id="6" name="Slide Number Placeholder 5"/>
          <p:cNvSpPr>
            <a:spLocks noGrp="1"/>
          </p:cNvSpPr>
          <p:nvPr>
            <p:ph type="sldNum" sz="quarter" idx="12"/>
          </p:nvPr>
        </p:nvSpPr>
        <p:spPr/>
        <p:txBody>
          <a:bodyPr/>
          <a:lstStyle/>
          <a:p>
            <a:fld id="{ECC68E58-1E0C-471A-805E-E3520F0E24A7}" type="slidenum">
              <a:rPr lang="en-GB" smtClean="0"/>
              <a:pPr/>
              <a:t>‹#›</a:t>
            </a:fld>
            <a:endParaRPr lang="en-GB"/>
          </a:p>
        </p:txBody>
      </p:sp>
    </p:spTree>
    <p:extLst>
      <p:ext uri="{BB962C8B-B14F-4D97-AF65-F5344CB8AC3E}">
        <p14:creationId xmlns:p14="http://schemas.microsoft.com/office/powerpoint/2010/main" val="1218670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p>
            <a:r>
              <a:rPr lang="en-US" smtClean="0"/>
              <a:t>Valentine, WHO Health in All Policies Training: </a:t>
            </a:r>
            <a:endParaRPr lang="en-GB" dirty="0"/>
          </a:p>
        </p:txBody>
      </p:sp>
      <p:sp>
        <p:nvSpPr>
          <p:cNvPr id="7" name="Slide Number Placeholder 6"/>
          <p:cNvSpPr>
            <a:spLocks noGrp="1"/>
          </p:cNvSpPr>
          <p:nvPr>
            <p:ph type="sldNum" sz="quarter" idx="12"/>
          </p:nvPr>
        </p:nvSpPr>
        <p:spPr/>
        <p:txBody>
          <a:bodyPr/>
          <a:lstStyle/>
          <a:p>
            <a:fld id="{ECC68E58-1E0C-471A-805E-E3520F0E24A7}" type="slidenum">
              <a:rPr lang="en-GB" smtClean="0"/>
              <a:pPr/>
              <a:t>‹#›</a:t>
            </a:fld>
            <a:endParaRPr lang="en-GB"/>
          </a:p>
        </p:txBody>
      </p:sp>
    </p:spTree>
    <p:extLst>
      <p:ext uri="{BB962C8B-B14F-4D97-AF65-F5344CB8AC3E}">
        <p14:creationId xmlns:p14="http://schemas.microsoft.com/office/powerpoint/2010/main" val="3935468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p>
            <a:r>
              <a:rPr lang="en-US" smtClean="0"/>
              <a:t>Valentine, WHO Health in All Policies Training: </a:t>
            </a:r>
            <a:endParaRPr lang="en-GB" dirty="0"/>
          </a:p>
        </p:txBody>
      </p:sp>
      <p:sp>
        <p:nvSpPr>
          <p:cNvPr id="9" name="Slide Number Placeholder 8"/>
          <p:cNvSpPr>
            <a:spLocks noGrp="1"/>
          </p:cNvSpPr>
          <p:nvPr>
            <p:ph type="sldNum" sz="quarter" idx="12"/>
          </p:nvPr>
        </p:nvSpPr>
        <p:spPr/>
        <p:txBody>
          <a:bodyPr/>
          <a:lstStyle/>
          <a:p>
            <a:fld id="{ECC68E58-1E0C-471A-805E-E3520F0E24A7}" type="slidenum">
              <a:rPr lang="en-GB" smtClean="0"/>
              <a:pPr/>
              <a:t>‹#›</a:t>
            </a:fld>
            <a:endParaRPr lang="en-GB"/>
          </a:p>
        </p:txBody>
      </p:sp>
    </p:spTree>
    <p:extLst>
      <p:ext uri="{BB962C8B-B14F-4D97-AF65-F5344CB8AC3E}">
        <p14:creationId xmlns:p14="http://schemas.microsoft.com/office/powerpoint/2010/main" val="2978518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p>
            <a:r>
              <a:rPr lang="en-US" smtClean="0"/>
              <a:t>Valentine, WHO Health in All Policies Training: </a:t>
            </a:r>
            <a:endParaRPr lang="en-GB" dirty="0"/>
          </a:p>
        </p:txBody>
      </p:sp>
      <p:sp>
        <p:nvSpPr>
          <p:cNvPr id="5" name="Slide Number Placeholder 4"/>
          <p:cNvSpPr>
            <a:spLocks noGrp="1"/>
          </p:cNvSpPr>
          <p:nvPr>
            <p:ph type="sldNum" sz="quarter" idx="12"/>
          </p:nvPr>
        </p:nvSpPr>
        <p:spPr/>
        <p:txBody>
          <a:bodyPr/>
          <a:lstStyle/>
          <a:p>
            <a:fld id="{ECC68E58-1E0C-471A-805E-E3520F0E24A7}" type="slidenum">
              <a:rPr lang="en-GB" smtClean="0"/>
              <a:pPr/>
              <a:t>‹#›</a:t>
            </a:fld>
            <a:endParaRPr lang="en-GB"/>
          </a:p>
        </p:txBody>
      </p:sp>
    </p:spTree>
    <p:extLst>
      <p:ext uri="{BB962C8B-B14F-4D97-AF65-F5344CB8AC3E}">
        <p14:creationId xmlns:p14="http://schemas.microsoft.com/office/powerpoint/2010/main" val="53367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dirty="0"/>
          </a:p>
        </p:txBody>
      </p:sp>
      <p:sp>
        <p:nvSpPr>
          <p:cNvPr id="6" name="Slide Number Placeholder 5"/>
          <p:cNvSpPr>
            <a:spLocks noGrp="1"/>
          </p:cNvSpPr>
          <p:nvPr>
            <p:ph type="sldNum" sz="quarter" idx="12"/>
          </p:nvPr>
        </p:nvSpPr>
        <p:spPr/>
        <p:txBody>
          <a:bodyPr/>
          <a:lstStyle/>
          <a:p>
            <a:fld id="{15EE1411-7E21-40FF-9FF6-86E7EA5D4008}" type="slidenum">
              <a:rPr lang="en-GB" smtClean="0"/>
              <a:pPr/>
              <a:t>‹#›</a:t>
            </a:fld>
            <a:endParaRPr lang="en-GB"/>
          </a:p>
        </p:txBody>
      </p:sp>
    </p:spTree>
    <p:extLst>
      <p:ext uri="{BB962C8B-B14F-4D97-AF65-F5344CB8AC3E}">
        <p14:creationId xmlns:p14="http://schemas.microsoft.com/office/powerpoint/2010/main" val="15763465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smtClean="0"/>
              <a:t>Valentine, WHO Health in All Policies Training: </a:t>
            </a:r>
            <a:endParaRPr lang="en-GB" dirty="0"/>
          </a:p>
        </p:txBody>
      </p:sp>
      <p:sp>
        <p:nvSpPr>
          <p:cNvPr id="4" name="Slide Number Placeholder 3"/>
          <p:cNvSpPr>
            <a:spLocks noGrp="1"/>
          </p:cNvSpPr>
          <p:nvPr>
            <p:ph type="sldNum" sz="quarter" idx="12"/>
          </p:nvPr>
        </p:nvSpPr>
        <p:spPr/>
        <p:txBody>
          <a:bodyPr/>
          <a:lstStyle/>
          <a:p>
            <a:fld id="{ECC68E58-1E0C-471A-805E-E3520F0E24A7}" type="slidenum">
              <a:rPr lang="en-GB" smtClean="0"/>
              <a:pPr/>
              <a:t>‹#›</a:t>
            </a:fld>
            <a:endParaRPr lang="en-GB"/>
          </a:p>
        </p:txBody>
      </p:sp>
    </p:spTree>
    <p:extLst>
      <p:ext uri="{BB962C8B-B14F-4D97-AF65-F5344CB8AC3E}">
        <p14:creationId xmlns:p14="http://schemas.microsoft.com/office/powerpoint/2010/main" val="4004131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smtClean="0"/>
              <a:t>Valentine, WHO Health in All Policies Training: </a:t>
            </a:r>
            <a:endParaRPr lang="en-GB" dirty="0"/>
          </a:p>
        </p:txBody>
      </p:sp>
      <p:sp>
        <p:nvSpPr>
          <p:cNvPr id="7" name="Slide Number Placeholder 6"/>
          <p:cNvSpPr>
            <a:spLocks noGrp="1"/>
          </p:cNvSpPr>
          <p:nvPr>
            <p:ph type="sldNum" sz="quarter" idx="12"/>
          </p:nvPr>
        </p:nvSpPr>
        <p:spPr/>
        <p:txBody>
          <a:bodyPr/>
          <a:lstStyle/>
          <a:p>
            <a:fld id="{ECC68E58-1E0C-471A-805E-E3520F0E24A7}" type="slidenum">
              <a:rPr lang="en-GB" smtClean="0"/>
              <a:pPr/>
              <a:t>‹#›</a:t>
            </a:fld>
            <a:endParaRPr lang="en-GB"/>
          </a:p>
        </p:txBody>
      </p:sp>
    </p:spTree>
    <p:extLst>
      <p:ext uri="{BB962C8B-B14F-4D97-AF65-F5344CB8AC3E}">
        <p14:creationId xmlns:p14="http://schemas.microsoft.com/office/powerpoint/2010/main" val="3717118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smtClean="0"/>
              <a:t>Valentine, WHO Health in All Policies Training: </a:t>
            </a:r>
            <a:endParaRPr lang="en-GB" dirty="0"/>
          </a:p>
        </p:txBody>
      </p:sp>
      <p:sp>
        <p:nvSpPr>
          <p:cNvPr id="7" name="Slide Number Placeholder 6"/>
          <p:cNvSpPr>
            <a:spLocks noGrp="1"/>
          </p:cNvSpPr>
          <p:nvPr>
            <p:ph type="sldNum" sz="quarter" idx="12"/>
          </p:nvPr>
        </p:nvSpPr>
        <p:spPr/>
        <p:txBody>
          <a:bodyPr/>
          <a:lstStyle/>
          <a:p>
            <a:fld id="{ECC68E58-1E0C-471A-805E-E3520F0E24A7}" type="slidenum">
              <a:rPr lang="en-GB" smtClean="0"/>
              <a:pPr/>
              <a:t>‹#›</a:t>
            </a:fld>
            <a:endParaRPr lang="en-GB"/>
          </a:p>
        </p:txBody>
      </p:sp>
    </p:spTree>
    <p:extLst>
      <p:ext uri="{BB962C8B-B14F-4D97-AF65-F5344CB8AC3E}">
        <p14:creationId xmlns:p14="http://schemas.microsoft.com/office/powerpoint/2010/main" val="4269095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smtClean="0"/>
              <a:t>Valentine, WHO Health in All Policies Training: </a:t>
            </a:r>
            <a:endParaRPr lang="en-GB" dirty="0"/>
          </a:p>
        </p:txBody>
      </p:sp>
      <p:sp>
        <p:nvSpPr>
          <p:cNvPr id="6" name="Slide Number Placeholder 5"/>
          <p:cNvSpPr>
            <a:spLocks noGrp="1"/>
          </p:cNvSpPr>
          <p:nvPr>
            <p:ph type="sldNum" sz="quarter" idx="12"/>
          </p:nvPr>
        </p:nvSpPr>
        <p:spPr/>
        <p:txBody>
          <a:bodyPr/>
          <a:lstStyle/>
          <a:p>
            <a:fld id="{ECC68E58-1E0C-471A-805E-E3520F0E24A7}" type="slidenum">
              <a:rPr lang="en-GB" smtClean="0"/>
              <a:pPr/>
              <a:t>‹#›</a:t>
            </a:fld>
            <a:endParaRPr lang="en-GB"/>
          </a:p>
        </p:txBody>
      </p:sp>
    </p:spTree>
    <p:extLst>
      <p:ext uri="{BB962C8B-B14F-4D97-AF65-F5344CB8AC3E}">
        <p14:creationId xmlns:p14="http://schemas.microsoft.com/office/powerpoint/2010/main" val="912285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smtClean="0"/>
              <a:t>Valentine, WHO Health in All Policies Training: </a:t>
            </a:r>
            <a:endParaRPr lang="en-GB" dirty="0"/>
          </a:p>
        </p:txBody>
      </p:sp>
      <p:sp>
        <p:nvSpPr>
          <p:cNvPr id="6" name="Slide Number Placeholder 5"/>
          <p:cNvSpPr>
            <a:spLocks noGrp="1"/>
          </p:cNvSpPr>
          <p:nvPr>
            <p:ph type="sldNum" sz="quarter" idx="12"/>
          </p:nvPr>
        </p:nvSpPr>
        <p:spPr/>
        <p:txBody>
          <a:bodyPr/>
          <a:lstStyle/>
          <a:p>
            <a:fld id="{ECC68E58-1E0C-471A-805E-E3520F0E24A7}" type="slidenum">
              <a:rPr lang="en-GB" smtClean="0"/>
              <a:pPr/>
              <a:t>‹#›</a:t>
            </a:fld>
            <a:endParaRPr lang="en-GB"/>
          </a:p>
        </p:txBody>
      </p:sp>
    </p:spTree>
    <p:extLst>
      <p:ext uri="{BB962C8B-B14F-4D97-AF65-F5344CB8AC3E}">
        <p14:creationId xmlns:p14="http://schemas.microsoft.com/office/powerpoint/2010/main" val="1027409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400800"/>
            <a:ext cx="2133600" cy="365125"/>
          </a:xfrm>
        </p:spPr>
        <p:txBody>
          <a:bodyPr/>
          <a:lstStyle>
            <a:lvl1pPr>
              <a:defRPr/>
            </a:lvl1pPr>
          </a:lstStyle>
          <a:p>
            <a:endParaRPr lang="en-GB" dirty="0"/>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dirty="0"/>
          </a:p>
        </p:txBody>
      </p:sp>
      <p:sp>
        <p:nvSpPr>
          <p:cNvPr id="6" name="Slide Number Placeholder 5"/>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4206522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dirty="0"/>
          </a:p>
        </p:txBody>
      </p:sp>
      <p:sp>
        <p:nvSpPr>
          <p:cNvPr id="6" name="Slide Number Placeholder 5"/>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3057489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dirty="0"/>
          </a:p>
        </p:txBody>
      </p:sp>
      <p:sp>
        <p:nvSpPr>
          <p:cNvPr id="6" name="Slide Number Placeholder 5"/>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3748807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p>
            <a:r>
              <a:rPr lang="en-US" smtClean="0"/>
              <a:t>Valentine, WHO Health in All Policies Training: </a:t>
            </a:r>
            <a:endParaRPr lang="en-GB" dirty="0"/>
          </a:p>
        </p:txBody>
      </p:sp>
      <p:sp>
        <p:nvSpPr>
          <p:cNvPr id="7" name="Slide Number Placeholder 6"/>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3056697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p>
            <a:r>
              <a:rPr lang="en-US" smtClean="0"/>
              <a:t>Valentine, WHO Health in All Policies Training: </a:t>
            </a:r>
            <a:endParaRPr lang="en-GB" dirty="0"/>
          </a:p>
        </p:txBody>
      </p:sp>
      <p:sp>
        <p:nvSpPr>
          <p:cNvPr id="9" name="Slide Number Placeholder 8"/>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233183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dirty="0"/>
          </a:p>
        </p:txBody>
      </p:sp>
      <p:sp>
        <p:nvSpPr>
          <p:cNvPr id="6" name="Slide Number Placeholder 5"/>
          <p:cNvSpPr>
            <a:spLocks noGrp="1"/>
          </p:cNvSpPr>
          <p:nvPr>
            <p:ph type="sldNum" sz="quarter" idx="12"/>
          </p:nvPr>
        </p:nvSpPr>
        <p:spPr/>
        <p:txBody>
          <a:bodyPr/>
          <a:lstStyle/>
          <a:p>
            <a:fld id="{15EE1411-7E21-40FF-9FF6-86E7EA5D4008}" type="slidenum">
              <a:rPr lang="en-GB" smtClean="0"/>
              <a:pPr/>
              <a:t>‹#›</a:t>
            </a:fld>
            <a:endParaRPr lang="en-GB"/>
          </a:p>
        </p:txBody>
      </p:sp>
    </p:spTree>
    <p:extLst>
      <p:ext uri="{BB962C8B-B14F-4D97-AF65-F5344CB8AC3E}">
        <p14:creationId xmlns:p14="http://schemas.microsoft.com/office/powerpoint/2010/main" val="13472567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p>
            <a:r>
              <a:rPr lang="en-US" smtClean="0"/>
              <a:t>Valentine, WHO Health in All Policies Training: </a:t>
            </a:r>
            <a:endParaRPr lang="en-GB" dirty="0"/>
          </a:p>
        </p:txBody>
      </p:sp>
      <p:sp>
        <p:nvSpPr>
          <p:cNvPr id="5" name="Slide Number Placeholder 4"/>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2754969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p>
            <a:r>
              <a:rPr lang="en-US" smtClean="0"/>
              <a:t>Valentine, WHO Health in All Policies Training: </a:t>
            </a:r>
            <a:endParaRPr lang="en-GB" dirty="0"/>
          </a:p>
        </p:txBody>
      </p:sp>
      <p:sp>
        <p:nvSpPr>
          <p:cNvPr id="4" name="Slide Number Placeholder 3"/>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3622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p>
            <a:r>
              <a:rPr lang="en-US" smtClean="0"/>
              <a:t>Valentine, WHO Health in All Policies Training: </a:t>
            </a:r>
            <a:endParaRPr lang="en-GB" dirty="0"/>
          </a:p>
        </p:txBody>
      </p:sp>
      <p:sp>
        <p:nvSpPr>
          <p:cNvPr id="7" name="Slide Number Placeholder 6"/>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3432092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p>
            <a:r>
              <a:rPr lang="en-US" smtClean="0"/>
              <a:t>Valentine, WHO Health in All Policies Training: </a:t>
            </a:r>
            <a:endParaRPr lang="en-GB" dirty="0"/>
          </a:p>
        </p:txBody>
      </p:sp>
      <p:sp>
        <p:nvSpPr>
          <p:cNvPr id="7" name="Slide Number Placeholder 6"/>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554546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a:p>
        </p:txBody>
      </p:sp>
      <p:sp>
        <p:nvSpPr>
          <p:cNvPr id="6" name="Slide Number Placeholder 5"/>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226667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smtClean="0"/>
              <a:t>Valentine, WHO Health in All Policies Training: </a:t>
            </a:r>
            <a:endParaRPr lang="en-GB"/>
          </a:p>
        </p:txBody>
      </p:sp>
      <p:sp>
        <p:nvSpPr>
          <p:cNvPr id="6" name="Slide Number Placeholder 5"/>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1122725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Valentine, WHO Health in All Policies Training: </a:t>
            </a:r>
            <a:endParaRPr lang="en-GB"/>
          </a:p>
        </p:txBody>
      </p:sp>
      <p:sp>
        <p:nvSpPr>
          <p:cNvPr id="5" name="Slide Number Placeholder 4"/>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371094865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Valentine, WHO Health in All Policies Training: </a:t>
            </a:r>
            <a:endParaRPr lang="en-GB"/>
          </a:p>
        </p:txBody>
      </p:sp>
      <p:sp>
        <p:nvSpPr>
          <p:cNvPr id="5" name="Slide Number Placeholder 4"/>
          <p:cNvSpPr>
            <a:spLocks noGrp="1"/>
          </p:cNvSpPr>
          <p:nvPr>
            <p:ph type="sldNum" sz="quarter" idx="12"/>
          </p:nvPr>
        </p:nvSpPr>
        <p:spPr/>
        <p:txBody>
          <a:bodyPr/>
          <a:lstStyle/>
          <a:p>
            <a:fld id="{5E7AC874-9642-41B2-BFFD-426869CD4C1F}" type="slidenum">
              <a:rPr lang="en-GB" smtClean="0"/>
              <a:pPr/>
              <a:t>‹#›</a:t>
            </a:fld>
            <a:endParaRPr lang="en-GB"/>
          </a:p>
        </p:txBody>
      </p:sp>
    </p:spTree>
    <p:extLst>
      <p:ext uri="{BB962C8B-B14F-4D97-AF65-F5344CB8AC3E}">
        <p14:creationId xmlns:p14="http://schemas.microsoft.com/office/powerpoint/2010/main" val="28275598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2895600" y="6324600"/>
            <a:ext cx="3352800" cy="396875"/>
          </a:xfrm>
        </p:spPr>
        <p:txBody>
          <a:bodyPr/>
          <a:lstStyle/>
          <a:p>
            <a:r>
              <a:rPr lang="en-US" smtClean="0"/>
              <a:t>Valentine, WHO Health in All Policies Training: </a:t>
            </a:r>
            <a:endParaRPr lang="en-GB" dirty="0"/>
          </a:p>
        </p:txBody>
      </p:sp>
      <p:sp>
        <p:nvSpPr>
          <p:cNvPr id="7" name="Slide Number Placeholder 6"/>
          <p:cNvSpPr>
            <a:spLocks noGrp="1"/>
          </p:cNvSpPr>
          <p:nvPr>
            <p:ph type="sldNum" sz="quarter" idx="12"/>
          </p:nvPr>
        </p:nvSpPr>
        <p:spPr/>
        <p:txBody>
          <a:bodyPr/>
          <a:lstStyle/>
          <a:p>
            <a:fld id="{15EE1411-7E21-40FF-9FF6-86E7EA5D4008}" type="slidenum">
              <a:rPr lang="en-GB" smtClean="0"/>
              <a:pPr/>
              <a:t>‹#›</a:t>
            </a:fld>
            <a:endParaRPr lang="en-GB"/>
          </a:p>
        </p:txBody>
      </p:sp>
    </p:spTree>
    <p:extLst>
      <p:ext uri="{BB962C8B-B14F-4D97-AF65-F5344CB8AC3E}">
        <p14:creationId xmlns:p14="http://schemas.microsoft.com/office/powerpoint/2010/main" val="37921432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2743200" y="6248400"/>
            <a:ext cx="3581400" cy="47307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smtClean="0"/>
              <a:t>Valentine, WHO Health in All Policies Training: </a:t>
            </a:r>
            <a:endParaRPr lang="en-GB" dirty="0"/>
          </a:p>
        </p:txBody>
      </p:sp>
      <p:sp>
        <p:nvSpPr>
          <p:cNvPr id="9" name="Slide Number Placeholder 8"/>
          <p:cNvSpPr>
            <a:spLocks noGrp="1"/>
          </p:cNvSpPr>
          <p:nvPr>
            <p:ph type="sldNum" sz="quarter" idx="12"/>
          </p:nvPr>
        </p:nvSpPr>
        <p:spPr/>
        <p:txBody>
          <a:bodyPr/>
          <a:lstStyle/>
          <a:p>
            <a:fld id="{15EE1411-7E21-40FF-9FF6-86E7EA5D4008}" type="slidenum">
              <a:rPr lang="en-GB" smtClean="0"/>
              <a:pPr/>
              <a:t>‹#›</a:t>
            </a:fld>
            <a:endParaRPr lang="en-GB"/>
          </a:p>
        </p:txBody>
      </p:sp>
    </p:spTree>
    <p:extLst>
      <p:ext uri="{BB962C8B-B14F-4D97-AF65-F5344CB8AC3E}">
        <p14:creationId xmlns:p14="http://schemas.microsoft.com/office/powerpoint/2010/main" val="32081673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Valentine, WHO Health in All Policies Training: </a:t>
            </a:r>
            <a:endParaRPr lang="en-GB"/>
          </a:p>
        </p:txBody>
      </p:sp>
      <p:sp>
        <p:nvSpPr>
          <p:cNvPr id="5" name="Slide Number Placeholder 4"/>
          <p:cNvSpPr>
            <a:spLocks noGrp="1"/>
          </p:cNvSpPr>
          <p:nvPr>
            <p:ph type="sldNum" sz="quarter" idx="12"/>
          </p:nvPr>
        </p:nvSpPr>
        <p:spPr/>
        <p:txBody>
          <a:bodyPr/>
          <a:lstStyle/>
          <a:p>
            <a:fld id="{15EE1411-7E21-40FF-9FF6-86E7EA5D4008}" type="slidenum">
              <a:rPr lang="en-GB" smtClean="0"/>
              <a:pPr/>
              <a:t>‹#›</a:t>
            </a:fld>
            <a:endParaRPr lang="en-GB"/>
          </a:p>
        </p:txBody>
      </p:sp>
    </p:spTree>
    <p:extLst>
      <p:ext uri="{BB962C8B-B14F-4D97-AF65-F5344CB8AC3E}">
        <p14:creationId xmlns:p14="http://schemas.microsoft.com/office/powerpoint/2010/main" val="104871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US" smtClean="0"/>
              <a:t>Valentine, WHO Health in All Policies Training: </a:t>
            </a:r>
            <a:endParaRPr lang="en-GB"/>
          </a:p>
        </p:txBody>
      </p:sp>
      <p:sp>
        <p:nvSpPr>
          <p:cNvPr id="4" name="Slide Number Placeholder 3"/>
          <p:cNvSpPr>
            <a:spLocks noGrp="1"/>
          </p:cNvSpPr>
          <p:nvPr>
            <p:ph type="sldNum" sz="quarter" idx="12"/>
          </p:nvPr>
        </p:nvSpPr>
        <p:spPr/>
        <p:txBody>
          <a:bodyPr/>
          <a:lstStyle/>
          <a:p>
            <a:fld id="{15EE1411-7E21-40FF-9FF6-86E7EA5D4008}" type="slidenum">
              <a:rPr lang="en-GB" smtClean="0"/>
              <a:pPr/>
              <a:t>‹#›</a:t>
            </a:fld>
            <a:endParaRPr lang="en-GB"/>
          </a:p>
        </p:txBody>
      </p:sp>
    </p:spTree>
    <p:extLst>
      <p:ext uri="{BB962C8B-B14F-4D97-AF65-F5344CB8AC3E}">
        <p14:creationId xmlns:p14="http://schemas.microsoft.com/office/powerpoint/2010/main" val="17014644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US" smtClean="0"/>
              <a:t>Valentine, WHO Health in All Policies Training: </a:t>
            </a:r>
            <a:endParaRPr lang="en-GB"/>
          </a:p>
        </p:txBody>
      </p:sp>
      <p:sp>
        <p:nvSpPr>
          <p:cNvPr id="7" name="Slide Number Placeholder 6"/>
          <p:cNvSpPr>
            <a:spLocks noGrp="1"/>
          </p:cNvSpPr>
          <p:nvPr>
            <p:ph type="sldNum" sz="quarter" idx="12"/>
          </p:nvPr>
        </p:nvSpPr>
        <p:spPr/>
        <p:txBody>
          <a:bodyPr/>
          <a:lstStyle/>
          <a:p>
            <a:fld id="{15EE1411-7E21-40FF-9FF6-86E7EA5D4008}" type="slidenum">
              <a:rPr lang="en-GB" smtClean="0"/>
              <a:pPr/>
              <a:t>‹#›</a:t>
            </a:fld>
            <a:endParaRPr lang="en-GB"/>
          </a:p>
        </p:txBody>
      </p:sp>
    </p:spTree>
    <p:extLst>
      <p:ext uri="{BB962C8B-B14F-4D97-AF65-F5344CB8AC3E}">
        <p14:creationId xmlns:p14="http://schemas.microsoft.com/office/powerpoint/2010/main" val="394016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US" smtClean="0"/>
              <a:t>Valentine, WHO Health in All Policies Training: </a:t>
            </a:r>
            <a:endParaRPr lang="en-GB"/>
          </a:p>
        </p:txBody>
      </p:sp>
      <p:sp>
        <p:nvSpPr>
          <p:cNvPr id="7" name="Slide Number Placeholder 6"/>
          <p:cNvSpPr>
            <a:spLocks noGrp="1"/>
          </p:cNvSpPr>
          <p:nvPr>
            <p:ph type="sldNum" sz="quarter" idx="12"/>
          </p:nvPr>
        </p:nvSpPr>
        <p:spPr/>
        <p:txBody>
          <a:bodyPr/>
          <a:lstStyle/>
          <a:p>
            <a:fld id="{15EE1411-7E21-40FF-9FF6-86E7EA5D4008}" type="slidenum">
              <a:rPr lang="en-GB" smtClean="0"/>
              <a:pPr/>
              <a:t>‹#›</a:t>
            </a:fld>
            <a:endParaRPr lang="en-GB"/>
          </a:p>
        </p:txBody>
      </p:sp>
    </p:spTree>
    <p:extLst>
      <p:ext uri="{BB962C8B-B14F-4D97-AF65-F5344CB8AC3E}">
        <p14:creationId xmlns:p14="http://schemas.microsoft.com/office/powerpoint/2010/main" val="2852766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Valentine, WHO Health in All Policies Training: </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E1411-7E21-40FF-9FF6-86E7EA5D4008}" type="slidenum">
              <a:rPr lang="en-GB" smtClean="0"/>
              <a:pPr/>
              <a:t>‹#›</a:t>
            </a:fld>
            <a:endParaRPr lang="en-GB"/>
          </a:p>
        </p:txBody>
      </p:sp>
    </p:spTree>
    <p:extLst>
      <p:ext uri="{BB962C8B-B14F-4D97-AF65-F5344CB8AC3E}">
        <p14:creationId xmlns:p14="http://schemas.microsoft.com/office/powerpoint/2010/main" val="75564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2743200" y="6356350"/>
            <a:ext cx="358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Valentine, WHO Health in All Policies Training: </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68E58-1E0C-471A-805E-E3520F0E24A7}" type="slidenum">
              <a:rPr lang="en-GB" smtClean="0"/>
              <a:pPr/>
              <a:t>‹#›</a:t>
            </a:fld>
            <a:endParaRPr lang="en-GB"/>
          </a:p>
        </p:txBody>
      </p:sp>
    </p:spTree>
    <p:extLst>
      <p:ext uri="{BB962C8B-B14F-4D97-AF65-F5344CB8AC3E}">
        <p14:creationId xmlns:p14="http://schemas.microsoft.com/office/powerpoint/2010/main" val="3472032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3352800" cy="365125"/>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US" smtClean="0"/>
              <a:t>Valentine, WHO Health in All Policies Training: </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AC874-9642-41B2-BFFD-426869CD4C1F}" type="slidenum">
              <a:rPr lang="en-GB" smtClean="0"/>
              <a:pPr/>
              <a:t>‹#›</a:t>
            </a:fld>
            <a:endParaRPr lang="en-GB"/>
          </a:p>
        </p:txBody>
      </p:sp>
    </p:spTree>
    <p:extLst>
      <p:ext uri="{BB962C8B-B14F-4D97-AF65-F5344CB8AC3E}">
        <p14:creationId xmlns:p14="http://schemas.microsoft.com/office/powerpoint/2010/main" val="1587452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emf"/><Relationship Id="rId7"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emf"/><Relationship Id="rId4" Type="http://schemas.openxmlformats.org/officeDocument/2006/relationships/hyperlink" Target="http://www.paho.org/Images/DPI/album25.jpg"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png"/><Relationship Id="rId7"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8.wmf"/></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ubtitle 26"/>
          <p:cNvSpPr>
            <a:spLocks noGrp="1"/>
          </p:cNvSpPr>
          <p:nvPr>
            <p:ph type="subTitle" idx="1"/>
          </p:nvPr>
        </p:nvSpPr>
        <p:spPr>
          <a:xfrm>
            <a:off x="457200" y="2971800"/>
            <a:ext cx="8227640" cy="1643608"/>
          </a:xfrm>
        </p:spPr>
        <p:txBody>
          <a:bodyPr>
            <a:noAutofit/>
          </a:bodyPr>
          <a:lstStyle/>
          <a:p>
            <a:r>
              <a:rPr lang="en-US" sz="2000" dirty="0"/>
              <a:t>Nicole Valentine, </a:t>
            </a:r>
            <a:r>
              <a:rPr lang="en-US" sz="2000" dirty="0" smtClean="0"/>
              <a:t>KC Tang</a:t>
            </a:r>
          </a:p>
          <a:p>
            <a:r>
              <a:rPr lang="en-US" sz="2000" dirty="0" smtClean="0"/>
              <a:t>WHO (Geneva)</a:t>
            </a:r>
            <a:endParaRPr lang="en-US" sz="2000" dirty="0"/>
          </a:p>
          <a:p>
            <a:r>
              <a:rPr lang="en-US" sz="3200" dirty="0" smtClean="0"/>
              <a:t>The Manual's Development in the broader context of </a:t>
            </a:r>
            <a:r>
              <a:rPr lang="en-US" sz="3200" dirty="0" err="1" smtClean="0"/>
              <a:t>HiAP</a:t>
            </a:r>
            <a:r>
              <a:rPr lang="en-US" sz="3200" dirty="0" smtClean="0"/>
              <a:t> and the social determinants of health</a:t>
            </a:r>
            <a:endParaRPr lang="en-US" sz="2400" dirty="0"/>
          </a:p>
        </p:txBody>
      </p:sp>
    </p:spTree>
    <p:extLst>
      <p:ext uri="{BB962C8B-B14F-4D97-AF65-F5344CB8AC3E}">
        <p14:creationId xmlns:p14="http://schemas.microsoft.com/office/powerpoint/2010/main" val="210418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068" y="3886200"/>
            <a:ext cx="257175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Freeform 11"/>
          <p:cNvSpPr>
            <a:spLocks/>
          </p:cNvSpPr>
          <p:nvPr/>
        </p:nvSpPr>
        <p:spPr bwMode="auto">
          <a:xfrm>
            <a:off x="228600" y="152400"/>
            <a:ext cx="8915400" cy="588963"/>
          </a:xfrm>
          <a:custGeom>
            <a:avLst/>
            <a:gdLst>
              <a:gd name="T0" fmla="*/ 0 w 4003167"/>
              <a:gd name="T1" fmla="*/ 0 h 588841"/>
              <a:gd name="T2" fmla="*/ 91238036 w 4003167"/>
              <a:gd name="T3" fmla="*/ 0 h 588841"/>
              <a:gd name="T4" fmla="*/ 98481021 w 4003167"/>
              <a:gd name="T5" fmla="*/ 294665 h 588841"/>
              <a:gd name="T6" fmla="*/ 91238036 w 4003167"/>
              <a:gd name="T7" fmla="*/ 589329 h 588841"/>
              <a:gd name="T8" fmla="*/ 0 w 4003167"/>
              <a:gd name="T9" fmla="*/ 589329 h 588841"/>
              <a:gd name="T10" fmla="*/ 0 w 4003167"/>
              <a:gd name="T11" fmla="*/ 0 h 588841"/>
              <a:gd name="T12" fmla="*/ 0 60000 65536"/>
              <a:gd name="T13" fmla="*/ 0 60000 65536"/>
              <a:gd name="T14" fmla="*/ 0 60000 65536"/>
              <a:gd name="T15" fmla="*/ 0 60000 65536"/>
              <a:gd name="T16" fmla="*/ 0 60000 65536"/>
              <a:gd name="T17" fmla="*/ 0 60000 65536"/>
              <a:gd name="T18" fmla="*/ 0 w 4003167"/>
              <a:gd name="T19" fmla="*/ 0 h 588841"/>
              <a:gd name="T20" fmla="*/ 4003167 w 4003167"/>
              <a:gd name="T21" fmla="*/ 588841 h 588841"/>
            </a:gdLst>
            <a:ahLst/>
            <a:cxnLst>
              <a:cxn ang="T12">
                <a:pos x="T0" y="T1"/>
              </a:cxn>
              <a:cxn ang="T13">
                <a:pos x="T2" y="T3"/>
              </a:cxn>
              <a:cxn ang="T14">
                <a:pos x="T4" y="T5"/>
              </a:cxn>
              <a:cxn ang="T15">
                <a:pos x="T6" y="T7"/>
              </a:cxn>
              <a:cxn ang="T16">
                <a:pos x="T8" y="T9"/>
              </a:cxn>
              <a:cxn ang="T17">
                <a:pos x="T10" y="T11"/>
              </a:cxn>
            </a:cxnLst>
            <a:rect l="T18" t="T19" r="T20" b="T21"/>
            <a:pathLst>
              <a:path w="4003167" h="588841">
                <a:moveTo>
                  <a:pt x="4003167" y="588840"/>
                </a:moveTo>
                <a:lnTo>
                  <a:pt x="294420" y="588840"/>
                </a:lnTo>
                <a:lnTo>
                  <a:pt x="0" y="294420"/>
                </a:lnTo>
                <a:lnTo>
                  <a:pt x="294420" y="1"/>
                </a:lnTo>
                <a:lnTo>
                  <a:pt x="4003167" y="1"/>
                </a:lnTo>
                <a:lnTo>
                  <a:pt x="4003167" y="58884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4672" tIns="62335" rIns="124672" bIns="62335" anchor="ctr"/>
          <a:lstStyle/>
          <a:p>
            <a:endParaRPr lang="en-US"/>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b="14091"/>
          <a:stretch>
            <a:fillRect/>
          </a:stretch>
        </p:blipFill>
        <p:spPr bwMode="auto">
          <a:xfrm>
            <a:off x="6019800" y="1371600"/>
            <a:ext cx="2551113"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39700" dir="2700000" algn="tl" rotWithShape="0">
                    <a:srgbClr val="333333">
                      <a:alpha val="64999"/>
                    </a:srgbClr>
                  </a:outerShdw>
                </a:effectLst>
              </a14:hiddenEffects>
            </a:ext>
          </a:extLst>
        </p:spPr>
      </p:pic>
      <p:sp>
        <p:nvSpPr>
          <p:cNvPr id="3079" name="TextBox 10"/>
          <p:cNvSpPr txBox="1">
            <a:spLocks noChangeArrowheads="1"/>
          </p:cNvSpPr>
          <p:nvPr/>
        </p:nvSpPr>
        <p:spPr bwMode="auto">
          <a:xfrm>
            <a:off x="179614" y="1269994"/>
            <a:ext cx="5023424" cy="5570756"/>
          </a:xfrm>
          <a:prstGeom prst="rect">
            <a:avLst/>
          </a:prstGeom>
          <a:solidFill>
            <a:srgbClr val="8EB4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2000" dirty="0">
                <a:latin typeface="Arial"/>
                <a:cs typeface="Arial"/>
              </a:rPr>
              <a:t>“</a:t>
            </a:r>
            <a:r>
              <a:rPr lang="en-US" altLang="ja-JP" sz="3200" i="1" dirty="0">
                <a:latin typeface="Arial"/>
                <a:cs typeface="Arial"/>
              </a:rPr>
              <a:t>An approach to public policies across sectors that systematically takes into account the health implications of decisions, seeks synergies, and avoids harmful health impacts in order to improve population health and health equity</a:t>
            </a:r>
            <a:r>
              <a:rPr lang="ja-JP" altLang="en-US" sz="3200" i="1" dirty="0">
                <a:latin typeface="Arial"/>
                <a:cs typeface="Arial"/>
              </a:rPr>
              <a:t>”</a:t>
            </a:r>
            <a:r>
              <a:rPr lang="en-US" altLang="ja-JP" sz="3200" dirty="0">
                <a:latin typeface="Arial"/>
                <a:cs typeface="Arial"/>
              </a:rPr>
              <a:t> </a:t>
            </a:r>
          </a:p>
          <a:p>
            <a:pPr algn="r" eaLnBrk="1" hangingPunct="1"/>
            <a:r>
              <a:rPr lang="en-US" altLang="ja-JP" sz="1800" dirty="0" smtClean="0">
                <a:latin typeface="Arial"/>
                <a:cs typeface="Arial"/>
              </a:rPr>
              <a:t>2013 </a:t>
            </a:r>
            <a:r>
              <a:rPr lang="en-US" altLang="ja-JP" sz="1800" dirty="0">
                <a:latin typeface="Arial"/>
                <a:cs typeface="Arial"/>
              </a:rPr>
              <a:t>Helsinki Statement on Health in All Polices</a:t>
            </a:r>
            <a:endParaRPr lang="en-US" sz="1800" i="1" dirty="0">
              <a:solidFill>
                <a:srgbClr val="000000"/>
              </a:solidFill>
              <a:latin typeface="Arial"/>
              <a:cs typeface="Arial"/>
            </a:endParaRPr>
          </a:p>
        </p:txBody>
      </p:sp>
      <p:sp>
        <p:nvSpPr>
          <p:cNvPr id="10" name="Title 1"/>
          <p:cNvSpPr txBox="1">
            <a:spLocks/>
          </p:cNvSpPr>
          <p:nvPr/>
        </p:nvSpPr>
        <p:spPr>
          <a:xfrm>
            <a:off x="152400" y="139700"/>
            <a:ext cx="8763000" cy="889000"/>
          </a:xfrm>
          <a:prstGeom prst="rect">
            <a:avLst/>
          </a:prstGeom>
          <a:solidFill>
            <a:schemeClr val="bg1"/>
          </a:solidFill>
        </p:spPr>
        <p:txBody>
          <a:bodyPr>
            <a:normAutofit fontScale="90000" lnSpcReduction="10000"/>
          </a:bodyPr>
          <a:lstStyle>
            <a:lvl1pPr algn="ctr" rtl="0" eaLnBrk="0" fontAlgn="base" hangingPunct="0">
              <a:spcBef>
                <a:spcPct val="0"/>
              </a:spcBef>
              <a:spcAft>
                <a:spcPct val="0"/>
              </a:spcAft>
              <a:defRPr sz="4400">
                <a:solidFill>
                  <a:schemeClr val="tx2"/>
                </a:solidFill>
                <a:latin typeface="+mj-lt"/>
                <a:ea typeface="ＭＳ Ｐゴシック" pitchFamily="-1" charset="-128"/>
                <a:cs typeface="+mj-cs"/>
              </a:defRPr>
            </a:lvl1pPr>
            <a:lvl2pPr algn="ctr" rtl="0" eaLnBrk="0" fontAlgn="base" hangingPunct="0">
              <a:spcBef>
                <a:spcPct val="0"/>
              </a:spcBef>
              <a:spcAft>
                <a:spcPct val="0"/>
              </a:spcAft>
              <a:defRPr sz="4400">
                <a:solidFill>
                  <a:schemeClr val="tx2"/>
                </a:solidFill>
                <a:latin typeface="Arial" pitchFamily="-1" charset="0"/>
                <a:ea typeface="ＭＳ Ｐゴシック" pitchFamily="-1" charset="-128"/>
              </a:defRPr>
            </a:lvl2pPr>
            <a:lvl3pPr algn="ctr" rtl="0" eaLnBrk="0" fontAlgn="base" hangingPunct="0">
              <a:spcBef>
                <a:spcPct val="0"/>
              </a:spcBef>
              <a:spcAft>
                <a:spcPct val="0"/>
              </a:spcAft>
              <a:defRPr sz="4400">
                <a:solidFill>
                  <a:schemeClr val="tx2"/>
                </a:solidFill>
                <a:latin typeface="Arial" pitchFamily="-1" charset="0"/>
                <a:ea typeface="ＭＳ Ｐゴシック" pitchFamily="-1" charset="-128"/>
              </a:defRPr>
            </a:lvl3pPr>
            <a:lvl4pPr algn="ctr" rtl="0" eaLnBrk="0" fontAlgn="base" hangingPunct="0">
              <a:spcBef>
                <a:spcPct val="0"/>
              </a:spcBef>
              <a:spcAft>
                <a:spcPct val="0"/>
              </a:spcAft>
              <a:defRPr sz="4400">
                <a:solidFill>
                  <a:schemeClr val="tx2"/>
                </a:solidFill>
                <a:latin typeface="Arial" pitchFamily="-1" charset="0"/>
                <a:ea typeface="ＭＳ Ｐゴシック" pitchFamily="-1" charset="-128"/>
              </a:defRPr>
            </a:lvl4pPr>
            <a:lvl5pPr algn="ctr" rtl="0" eaLnBrk="0" fontAlgn="base" hangingPunct="0">
              <a:spcBef>
                <a:spcPct val="0"/>
              </a:spcBef>
              <a:spcAft>
                <a:spcPct val="0"/>
              </a:spcAft>
              <a:defRPr sz="4400">
                <a:solidFill>
                  <a:schemeClr val="tx2"/>
                </a:solidFill>
                <a:latin typeface="Arial" pitchFamily="-1" charset="0"/>
                <a:ea typeface="ＭＳ Ｐゴシック" pitchFamily="-1" charset="-128"/>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a:lstStyle>
          <a:p>
            <a:pPr algn="l"/>
            <a:r>
              <a:rPr lang="en-US" sz="3200" dirty="0" smtClean="0">
                <a:solidFill>
                  <a:srgbClr val="117CB2"/>
                </a:solidFill>
                <a:latin typeface="Arial" pitchFamily="34" charset="0"/>
                <a:ea typeface="Bodoni SvtyTwo ITC TT-Book"/>
                <a:cs typeface="Times New Roman" pitchFamily="18" charset="0"/>
              </a:rPr>
              <a:t>Global mandates on intersectoral action and </a:t>
            </a:r>
            <a:br>
              <a:rPr lang="en-US" sz="3200" dirty="0" smtClean="0">
                <a:solidFill>
                  <a:srgbClr val="117CB2"/>
                </a:solidFill>
                <a:latin typeface="Arial" pitchFamily="34" charset="0"/>
                <a:ea typeface="Bodoni SvtyTwo ITC TT-Book"/>
                <a:cs typeface="Times New Roman" pitchFamily="18" charset="0"/>
              </a:rPr>
            </a:br>
            <a:r>
              <a:rPr lang="en-US" sz="3200" dirty="0" smtClean="0">
                <a:solidFill>
                  <a:srgbClr val="117CB2"/>
                </a:solidFill>
                <a:latin typeface="Arial" pitchFamily="34" charset="0"/>
                <a:ea typeface="Bodoni SvtyTwo ITC TT-Book"/>
                <a:cs typeface="Times New Roman" pitchFamily="18" charset="0"/>
              </a:rPr>
              <a:t>Health in All Policies</a:t>
            </a:r>
            <a:r>
              <a:rPr lang="en-GB" sz="3200" dirty="0" smtClean="0">
                <a:solidFill>
                  <a:srgbClr val="117CB2"/>
                </a:solidFill>
                <a:latin typeface="Arial" pitchFamily="34" charset="0"/>
                <a:ea typeface="Bodoni SvtyTwo ITC TT-Book"/>
                <a:cs typeface="Times New Roman" pitchFamily="18" charset="0"/>
              </a:rPr>
              <a:t> (HiAP)</a:t>
            </a:r>
            <a:endParaRPr lang="en-GB" sz="3200" dirty="0">
              <a:solidFill>
                <a:srgbClr val="117CB2"/>
              </a:solidFill>
              <a:latin typeface="Arial" pitchFamily="34" charset="0"/>
              <a:ea typeface="Bodoni SvtyTwo ITC TT-Book"/>
              <a:cs typeface="Times New Roman" pitchFamily="18" charset="0"/>
            </a:endParaRPr>
          </a:p>
        </p:txBody>
      </p:sp>
      <p:sp>
        <p:nvSpPr>
          <p:cNvPr id="11" name="Line 6"/>
          <p:cNvSpPr>
            <a:spLocks noChangeShapeType="1"/>
          </p:cNvSpPr>
          <p:nvPr/>
        </p:nvSpPr>
        <p:spPr bwMode="auto">
          <a:xfrm>
            <a:off x="152400" y="152400"/>
            <a:ext cx="8763000"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Line 6"/>
          <p:cNvSpPr>
            <a:spLocks noChangeShapeType="1"/>
          </p:cNvSpPr>
          <p:nvPr/>
        </p:nvSpPr>
        <p:spPr bwMode="auto">
          <a:xfrm>
            <a:off x="152400" y="1041400"/>
            <a:ext cx="8763000"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Footer Placeholder 1"/>
          <p:cNvSpPr>
            <a:spLocks noGrp="1"/>
          </p:cNvSpPr>
          <p:nvPr>
            <p:ph type="ftr" sz="quarter" idx="11"/>
          </p:nvPr>
        </p:nvSpPr>
        <p:spPr>
          <a:xfrm>
            <a:off x="5791200" y="6400800"/>
            <a:ext cx="3429000" cy="365125"/>
          </a:xfrm>
        </p:spPr>
        <p:txBody>
          <a:bodyPr/>
          <a:lstStyle/>
          <a:p>
            <a:r>
              <a:rPr lang="en-US" dirty="0"/>
              <a:t>Tang,</a:t>
            </a:r>
            <a:r>
              <a:rPr lang="de-CH" dirty="0"/>
              <a:t> </a:t>
            </a:r>
            <a:r>
              <a:rPr lang="de-CH" dirty="0" smtClean="0"/>
              <a:t> Valentine WHO </a:t>
            </a:r>
            <a:r>
              <a:rPr lang="en-US" dirty="0"/>
              <a:t>Health in All Policies Training: </a:t>
            </a:r>
          </a:p>
          <a:p>
            <a:r>
              <a:rPr lang="en-US" dirty="0"/>
              <a:t>Trainers' meeting 24-26 March 2015, Geneva</a:t>
            </a:r>
            <a:endParaRPr lang="de-CH" dirty="0"/>
          </a:p>
        </p:txBody>
      </p:sp>
    </p:spTree>
    <p:extLst>
      <p:ext uri="{BB962C8B-B14F-4D97-AF65-F5344CB8AC3E}">
        <p14:creationId xmlns:p14="http://schemas.microsoft.com/office/powerpoint/2010/main" val="1055986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Framework for </a:t>
            </a:r>
            <a:r>
              <a:rPr lang="en-US" dirty="0" smtClean="0"/>
              <a:t>Country Action </a:t>
            </a:r>
            <a:r>
              <a:rPr lang="en-US" dirty="0"/>
              <a:t>Across Sectors</a:t>
            </a:r>
            <a:r>
              <a:rPr lang="en-GB" dirty="0" smtClean="0"/>
              <a:t> </a:t>
            </a:r>
            <a:endParaRPr lang="en-GB" dirty="0"/>
          </a:p>
        </p:txBody>
      </p:sp>
      <p:sp>
        <p:nvSpPr>
          <p:cNvPr id="6" name="Rectangle 5"/>
          <p:cNvSpPr/>
          <p:nvPr/>
        </p:nvSpPr>
        <p:spPr>
          <a:xfrm>
            <a:off x="0" y="836712"/>
            <a:ext cx="9097144" cy="4856714"/>
          </a:xfrm>
          <a:prstGeom prst="rect">
            <a:avLst/>
          </a:prstGeom>
        </p:spPr>
        <p:txBody>
          <a:bodyPr wrap="square">
            <a:spAutoFit/>
          </a:bodyPr>
          <a:lstStyle/>
          <a:p>
            <a:pPr>
              <a:lnSpc>
                <a:spcPct val="80000"/>
              </a:lnSpc>
              <a:spcBef>
                <a:spcPct val="20000"/>
              </a:spcBef>
            </a:pPr>
            <a:endParaRPr lang="en-GB" sz="2000" b="1" dirty="0"/>
          </a:p>
          <a:p>
            <a:pPr marL="457200" lvl="0" indent="-457200">
              <a:lnSpc>
                <a:spcPct val="80000"/>
              </a:lnSpc>
              <a:spcBef>
                <a:spcPct val="20000"/>
              </a:spcBef>
              <a:buFont typeface="Arial" panose="020B0604020202020204" pitchFamily="34" charset="0"/>
              <a:buChar char="•"/>
            </a:pPr>
            <a:endParaRPr lang="en-GB" sz="2400" dirty="0" smtClean="0"/>
          </a:p>
          <a:p>
            <a:pPr marL="457200" lvl="0" indent="-457200">
              <a:lnSpc>
                <a:spcPct val="80000"/>
              </a:lnSpc>
              <a:spcBef>
                <a:spcPct val="20000"/>
              </a:spcBef>
              <a:buFont typeface="Arial" panose="020B0604020202020204" pitchFamily="34" charset="0"/>
              <a:buChar char="•"/>
            </a:pPr>
            <a:r>
              <a:rPr lang="en-GB" sz="2400" dirty="0" smtClean="0"/>
              <a:t>Follow-up to the World Health Assembly Resolution 67.12 – </a:t>
            </a:r>
            <a:r>
              <a:rPr lang="en-GB" sz="2400" i="1" dirty="0" smtClean="0"/>
              <a:t>Contributing to social and economic development</a:t>
            </a:r>
          </a:p>
          <a:p>
            <a:pPr marL="914400" lvl="1" indent="-457200">
              <a:lnSpc>
                <a:spcPct val="80000"/>
              </a:lnSpc>
              <a:spcBef>
                <a:spcPct val="20000"/>
              </a:spcBef>
              <a:buFont typeface="Arial" panose="020B0604020202020204" pitchFamily="34" charset="0"/>
              <a:buChar char="•"/>
            </a:pPr>
            <a:r>
              <a:rPr lang="en-US" sz="2400" dirty="0" smtClean="0"/>
              <a:t>Framework </a:t>
            </a:r>
            <a:r>
              <a:rPr lang="en-US" sz="2400" dirty="0"/>
              <a:t>for Country Action Across Sectors for Health and Health </a:t>
            </a:r>
            <a:r>
              <a:rPr lang="en-US" sz="2400" dirty="0" smtClean="0"/>
              <a:t>Equity</a:t>
            </a:r>
          </a:p>
          <a:p>
            <a:pPr marL="914400" lvl="1" indent="-457200">
              <a:lnSpc>
                <a:spcPct val="80000"/>
              </a:lnSpc>
              <a:spcBef>
                <a:spcPct val="20000"/>
              </a:spcBef>
              <a:buFont typeface="Arial" panose="020B0604020202020204" pitchFamily="34" charset="0"/>
              <a:buChar char="•"/>
            </a:pPr>
            <a:r>
              <a:rPr lang="en-US" sz="2400" dirty="0"/>
              <a:t>REQUESTS the WHO Director-General: </a:t>
            </a:r>
            <a:r>
              <a:rPr lang="en-US" sz="2400" dirty="0" smtClean="0"/>
              <a:t>to </a:t>
            </a:r>
            <a:r>
              <a:rPr lang="en-US" sz="2400" dirty="0"/>
              <a:t>prepare a “Framework for country action across sectors for health and health equity” </a:t>
            </a:r>
            <a:endParaRPr lang="en-US" sz="2400" dirty="0" smtClean="0"/>
          </a:p>
          <a:p>
            <a:pPr marL="914400" lvl="1" indent="-457200">
              <a:lnSpc>
                <a:spcPct val="80000"/>
              </a:lnSpc>
              <a:spcBef>
                <a:spcPct val="20000"/>
              </a:spcBef>
              <a:buFont typeface="Arial" panose="020B0604020202020204" pitchFamily="34" charset="0"/>
              <a:buChar char="•"/>
            </a:pPr>
            <a:r>
              <a:rPr lang="en-US" sz="2400" b="1" i="1" dirty="0" smtClean="0"/>
              <a:t>Putting </a:t>
            </a:r>
            <a:r>
              <a:rPr lang="en-US" sz="2400" b="1" i="1" dirty="0"/>
              <a:t>action across sectors </a:t>
            </a:r>
            <a:r>
              <a:rPr lang="en-US" sz="2400" b="1" i="1" dirty="0" smtClean="0"/>
              <a:t>into practice</a:t>
            </a:r>
            <a:r>
              <a:rPr lang="en-US" sz="2400" dirty="0" smtClean="0"/>
              <a:t>- training courses</a:t>
            </a:r>
            <a:endParaRPr lang="en-US" sz="2400" dirty="0"/>
          </a:p>
          <a:p>
            <a:pPr marL="457200" lvl="0" indent="-457200">
              <a:lnSpc>
                <a:spcPct val="80000"/>
              </a:lnSpc>
              <a:spcBef>
                <a:spcPct val="20000"/>
              </a:spcBef>
              <a:buFont typeface="Arial" panose="020B0604020202020204" pitchFamily="34" charset="0"/>
              <a:buChar char="•"/>
            </a:pPr>
            <a:endParaRPr lang="en-GB" sz="1200" dirty="0" smtClean="0"/>
          </a:p>
          <a:p>
            <a:pPr marL="457200" indent="-457200">
              <a:lnSpc>
                <a:spcPct val="80000"/>
              </a:lnSpc>
              <a:spcBef>
                <a:spcPct val="20000"/>
              </a:spcBef>
              <a:buFont typeface="+mj-lt"/>
              <a:buAutoNum type="arabicPeriod"/>
            </a:pPr>
            <a:endParaRPr lang="en-GB" sz="3200" b="1" dirty="0"/>
          </a:p>
          <a:p>
            <a:pPr marL="457200" lvl="0" indent="-457200">
              <a:lnSpc>
                <a:spcPct val="80000"/>
              </a:lnSpc>
              <a:spcBef>
                <a:spcPct val="20000"/>
              </a:spcBef>
              <a:buFont typeface="+mj-lt"/>
              <a:buAutoNum type="arabicPeriod"/>
            </a:pPr>
            <a:endParaRPr lang="en-GB" sz="3200" dirty="0"/>
          </a:p>
          <a:p>
            <a:pPr marL="457200" lvl="0" indent="-457200">
              <a:lnSpc>
                <a:spcPct val="80000"/>
              </a:lnSpc>
              <a:spcBef>
                <a:spcPct val="20000"/>
              </a:spcBef>
              <a:buFont typeface="+mj-lt"/>
              <a:buAutoNum type="arabicPeriod"/>
            </a:pPr>
            <a:endParaRPr lang="en-GB" sz="2000" dirty="0" smtClean="0"/>
          </a:p>
          <a:p>
            <a:pPr marL="457200" lvl="0" indent="-457200">
              <a:lnSpc>
                <a:spcPct val="80000"/>
              </a:lnSpc>
              <a:spcBef>
                <a:spcPct val="20000"/>
              </a:spcBef>
              <a:buFont typeface="+mj-lt"/>
              <a:buAutoNum type="arabicPeriod"/>
            </a:pPr>
            <a:endParaRPr lang="en-GB" sz="2000"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20" t="20111" r="18542" b="49402"/>
          <a:stretch/>
        </p:blipFill>
        <p:spPr bwMode="auto">
          <a:xfrm>
            <a:off x="3690446" y="4030802"/>
            <a:ext cx="5029200" cy="1593474"/>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28220"/>
            <a:ext cx="2786063"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3124200" y="6356350"/>
            <a:ext cx="3581400" cy="365125"/>
          </a:xfrm>
        </p:spPr>
        <p:txBody>
          <a:bodyPr/>
          <a:lstStyle/>
          <a:p>
            <a:r>
              <a:rPr lang="en-US" dirty="0" smtClean="0"/>
              <a:t>Tang,</a:t>
            </a:r>
            <a:r>
              <a:rPr lang="de-CH" dirty="0" smtClean="0"/>
              <a:t> </a:t>
            </a:r>
            <a:r>
              <a:rPr lang="de-CH" dirty="0"/>
              <a:t>WHO </a:t>
            </a:r>
            <a:r>
              <a:rPr lang="en-US" dirty="0"/>
              <a:t>Health in All Policies Training: </a:t>
            </a:r>
          </a:p>
          <a:p>
            <a:r>
              <a:rPr lang="en-US" dirty="0"/>
              <a:t>Trainers' meeting 24-26 March 2015, Geneva</a:t>
            </a:r>
            <a:endParaRPr lang="de-CH" dirty="0"/>
          </a:p>
          <a:p>
            <a:r>
              <a:rPr lang="en-US" dirty="0" smtClean="0"/>
              <a:t> </a:t>
            </a:r>
            <a:endParaRPr lang="en-GB" dirty="0"/>
          </a:p>
        </p:txBody>
      </p:sp>
    </p:spTree>
    <p:extLst>
      <p:ext uri="{BB962C8B-B14F-4D97-AF65-F5344CB8AC3E}">
        <p14:creationId xmlns:p14="http://schemas.microsoft.com/office/powerpoint/2010/main" val="278629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01" y="-99392"/>
            <a:ext cx="8229600" cy="1143000"/>
          </a:xfrm>
        </p:spPr>
        <p:txBody>
          <a:bodyPr>
            <a:normAutofit/>
          </a:bodyPr>
          <a:lstStyle/>
          <a:p>
            <a:pPr algn="l">
              <a:spcBef>
                <a:spcPct val="20000"/>
              </a:spcBef>
            </a:pPr>
            <a:r>
              <a:rPr lang="en-US" sz="2400" b="1" dirty="0">
                <a:solidFill>
                  <a:schemeClr val="accent3">
                    <a:lumMod val="50000"/>
                  </a:schemeClr>
                </a:solidFill>
              </a:rPr>
              <a:t>1. Development </a:t>
            </a:r>
            <a:r>
              <a:rPr lang="en-US" sz="2400" b="1" dirty="0" smtClean="0">
                <a:solidFill>
                  <a:schemeClr val="accent3">
                    <a:lumMod val="50000"/>
                  </a:schemeClr>
                </a:solidFill>
              </a:rPr>
              <a:t>of Framework </a:t>
            </a:r>
            <a:r>
              <a:rPr lang="en-US" sz="2400" b="1" dirty="0">
                <a:solidFill>
                  <a:schemeClr val="accent3">
                    <a:lumMod val="50000"/>
                  </a:schemeClr>
                </a:solidFill>
              </a:rPr>
              <a:t>for country action across sectors for health and health equity</a:t>
            </a:r>
            <a:endParaRPr lang="en-GB" sz="2400" b="1" dirty="0">
              <a:solidFill>
                <a:schemeClr val="accent3">
                  <a:lumMod val="50000"/>
                </a:schemeClr>
              </a:solidFill>
            </a:endParaRPr>
          </a:p>
        </p:txBody>
      </p:sp>
      <p:sp>
        <p:nvSpPr>
          <p:cNvPr id="3" name="Content Placeholder 2"/>
          <p:cNvSpPr>
            <a:spLocks noGrp="1"/>
          </p:cNvSpPr>
          <p:nvPr>
            <p:ph idx="1"/>
          </p:nvPr>
        </p:nvSpPr>
        <p:spPr/>
        <p:txBody>
          <a:bodyPr>
            <a:normAutofit/>
          </a:bodyPr>
          <a:lstStyle/>
          <a:p>
            <a:pPr marL="0" indent="0">
              <a:buNone/>
            </a:pPr>
            <a:endParaRPr lang="en-GB" sz="2400" dirty="0" smtClean="0"/>
          </a:p>
          <a:p>
            <a:endParaRPr lang="en-GB" sz="2400" dirty="0"/>
          </a:p>
        </p:txBody>
      </p:sp>
      <p:graphicFrame>
        <p:nvGraphicFramePr>
          <p:cNvPr id="4" name="Diagram 3"/>
          <p:cNvGraphicFramePr/>
          <p:nvPr>
            <p:extLst>
              <p:ext uri="{D42A27DB-BD31-4B8C-83A1-F6EECF244321}">
                <p14:modId xmlns:p14="http://schemas.microsoft.com/office/powerpoint/2010/main" val="2926193691"/>
              </p:ext>
            </p:extLst>
          </p:nvPr>
        </p:nvGraphicFramePr>
        <p:xfrm>
          <a:off x="611560" y="899625"/>
          <a:ext cx="842493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4294967295"/>
          </p:nvPr>
        </p:nvSpPr>
        <p:spPr>
          <a:xfrm>
            <a:off x="3124200" y="6356350"/>
            <a:ext cx="3886200" cy="365125"/>
          </a:xfrm>
        </p:spPr>
        <p:txBody>
          <a:bodyPr/>
          <a:lstStyle/>
          <a:p>
            <a:r>
              <a:rPr lang="en-US" dirty="0" smtClean="0"/>
              <a:t>Tang,</a:t>
            </a:r>
            <a:r>
              <a:rPr lang="de-CH" dirty="0" smtClean="0"/>
              <a:t> </a:t>
            </a:r>
            <a:r>
              <a:rPr lang="de-CH" dirty="0"/>
              <a:t>WHO </a:t>
            </a:r>
            <a:r>
              <a:rPr lang="en-US" dirty="0"/>
              <a:t>Health in All Policies Training: </a:t>
            </a:r>
          </a:p>
          <a:p>
            <a:r>
              <a:rPr lang="en-US" dirty="0"/>
              <a:t>Trainers' meeting 24-26 March 2015, Geneva</a:t>
            </a:r>
            <a:endParaRPr lang="de-CH" dirty="0"/>
          </a:p>
        </p:txBody>
      </p:sp>
      <p:sp>
        <p:nvSpPr>
          <p:cNvPr id="7" name="Notched Right Arrow 6"/>
          <p:cNvSpPr/>
          <p:nvPr/>
        </p:nvSpPr>
        <p:spPr>
          <a:xfrm>
            <a:off x="228600" y="3831601"/>
            <a:ext cx="1438254" cy="917915"/>
          </a:xfrm>
          <a:prstGeom prst="notched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Now! </a:t>
            </a:r>
            <a:endParaRPr lang="en-GB" sz="2800" dirty="0"/>
          </a:p>
        </p:txBody>
      </p:sp>
    </p:spTree>
    <p:extLst>
      <p:ext uri="{BB962C8B-B14F-4D97-AF65-F5344CB8AC3E}">
        <p14:creationId xmlns:p14="http://schemas.microsoft.com/office/powerpoint/2010/main" val="186699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Country Action</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72" t="26228" r="18491" b="7477"/>
          <a:stretch/>
        </p:blipFill>
        <p:spPr bwMode="auto">
          <a:xfrm>
            <a:off x="609600" y="1432309"/>
            <a:ext cx="7467600" cy="51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3124200" y="6356350"/>
            <a:ext cx="3124200" cy="365125"/>
          </a:xfrm>
        </p:spPr>
        <p:txBody>
          <a:bodyPr/>
          <a:lstStyle/>
          <a:p>
            <a:r>
              <a:rPr lang="en-US" dirty="0"/>
              <a:t>Tang,</a:t>
            </a:r>
            <a:r>
              <a:rPr lang="de-CH" dirty="0"/>
              <a:t> WHO </a:t>
            </a:r>
            <a:r>
              <a:rPr lang="en-US" dirty="0"/>
              <a:t>Health in All Policies Training: </a:t>
            </a:r>
          </a:p>
          <a:p>
            <a:r>
              <a:rPr lang="en-US" dirty="0"/>
              <a:t>Trainers' meeting 24-26 March 2015, Geneva</a:t>
            </a:r>
            <a:endParaRPr lang="de-CH" dirty="0"/>
          </a:p>
        </p:txBody>
      </p:sp>
    </p:spTree>
    <p:extLst>
      <p:ext uri="{BB962C8B-B14F-4D97-AF65-F5344CB8AC3E}">
        <p14:creationId xmlns:p14="http://schemas.microsoft.com/office/powerpoint/2010/main" val="3090479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o.int/entity/social_determinants/publications/health-policies-manual/healt-policies-cover.jpg"/>
          <p:cNvPicPr>
            <a:picLocks noGrp="1" noChangeAspect="1" noChangeArrowheads="1"/>
          </p:cNvPicPr>
          <p:nvPr>
            <p:ph idx="1"/>
          </p:nvPr>
        </p:nvPicPr>
        <p:blipFill rotWithShape="1">
          <a:blip r:embed="rId2" cstate="print"/>
          <a:srcRect l="25600" r="24418"/>
          <a:stretch/>
        </p:blipFill>
        <p:spPr bwMode="auto">
          <a:xfrm>
            <a:off x="4648200" y="618487"/>
            <a:ext cx="3696491" cy="4771389"/>
          </a:xfrm>
          <a:prstGeom prst="rect">
            <a:avLst/>
          </a:prstGeom>
          <a:noFill/>
        </p:spPr>
      </p:pic>
      <p:sp>
        <p:nvSpPr>
          <p:cNvPr id="9" name="Footer Placeholder 3"/>
          <p:cNvSpPr>
            <a:spLocks noGrp="1"/>
          </p:cNvSpPr>
          <p:nvPr>
            <p:ph type="ftr" sz="quarter" idx="11"/>
          </p:nvPr>
        </p:nvSpPr>
        <p:spPr>
          <a:xfrm>
            <a:off x="3131840" y="6405686"/>
            <a:ext cx="3116560" cy="365125"/>
          </a:xfrm>
        </p:spPr>
        <p:txBody>
          <a:bodyPr/>
          <a:lstStyle/>
          <a:p>
            <a:r>
              <a:rPr lang="en-US" dirty="0" smtClean="0"/>
              <a:t>Valentine,</a:t>
            </a:r>
            <a:r>
              <a:rPr lang="de-CH" dirty="0" smtClean="0"/>
              <a:t> </a:t>
            </a:r>
            <a:r>
              <a:rPr lang="de-CH" dirty="0"/>
              <a:t>WHO </a:t>
            </a:r>
            <a:r>
              <a:rPr lang="en-US" dirty="0"/>
              <a:t>Health in All Policies Training: </a:t>
            </a:r>
          </a:p>
          <a:p>
            <a:r>
              <a:rPr lang="en-US" dirty="0"/>
              <a:t>Trainers' meeting 24-26 March 2015, Geneva</a:t>
            </a:r>
            <a:endParaRPr lang="de-CH" dirty="0"/>
          </a:p>
        </p:txBody>
      </p:sp>
      <p:pic>
        <p:nvPicPr>
          <p:cNvPr id="11" name="Picture 4" descr="http://hesp-news.org/wp-content/uploads/2015/01/Pic-002_resize13.png"/>
          <p:cNvPicPr>
            <a:picLocks noChangeAspect="1" noChangeArrowheads="1"/>
          </p:cNvPicPr>
          <p:nvPr/>
        </p:nvPicPr>
        <p:blipFill>
          <a:blip r:embed="rId3" cstate="print"/>
          <a:srcRect/>
          <a:stretch>
            <a:fillRect/>
          </a:stretch>
        </p:blipFill>
        <p:spPr bwMode="auto">
          <a:xfrm>
            <a:off x="762001" y="1219201"/>
            <a:ext cx="2362200" cy="3348616"/>
          </a:xfrm>
          <a:prstGeom prst="rect">
            <a:avLst/>
          </a:prstGeom>
          <a:noFill/>
        </p:spPr>
      </p:pic>
    </p:spTree>
    <p:extLst>
      <p:ext uri="{BB962C8B-B14F-4D97-AF65-F5344CB8AC3E}">
        <p14:creationId xmlns:p14="http://schemas.microsoft.com/office/powerpoint/2010/main" val="162152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Skills training and capacity</a:t>
            </a:r>
            <a:endParaRPr lang="en-GB" dirty="0"/>
          </a:p>
        </p:txBody>
      </p:sp>
      <p:sp>
        <p:nvSpPr>
          <p:cNvPr id="3" name="Content Placeholder 2"/>
          <p:cNvSpPr>
            <a:spLocks noGrp="1"/>
          </p:cNvSpPr>
          <p:nvPr>
            <p:ph idx="1"/>
          </p:nvPr>
        </p:nvSpPr>
        <p:spPr/>
        <p:txBody>
          <a:bodyPr>
            <a:normAutofit/>
          </a:bodyPr>
          <a:lstStyle/>
          <a:p>
            <a:r>
              <a:rPr lang="en-GB" dirty="0" smtClean="0"/>
              <a:t>Dialogue and debate about practice</a:t>
            </a:r>
          </a:p>
          <a:p>
            <a:pPr lvl="1"/>
            <a:r>
              <a:rPr lang="en-GB" dirty="0" err="1" smtClean="0"/>
              <a:t>Action:SDH</a:t>
            </a:r>
            <a:r>
              <a:rPr lang="en-GB" dirty="0" smtClean="0"/>
              <a:t> discussion forums</a:t>
            </a:r>
          </a:p>
          <a:p>
            <a:pPr lvl="1"/>
            <a:r>
              <a:rPr lang="en-GB" dirty="0" smtClean="0"/>
              <a:t>Supporting regional positions on HIAP, an equity focus</a:t>
            </a:r>
          </a:p>
          <a:p>
            <a:r>
              <a:rPr lang="en-GB" dirty="0" smtClean="0"/>
              <a:t>Evidence </a:t>
            </a:r>
          </a:p>
          <a:p>
            <a:pPr lvl="1"/>
            <a:r>
              <a:rPr lang="en-GB" dirty="0"/>
              <a:t>O</a:t>
            </a:r>
            <a:r>
              <a:rPr lang="en-GB" dirty="0" smtClean="0"/>
              <a:t>n </a:t>
            </a:r>
            <a:r>
              <a:rPr lang="en-GB" dirty="0" err="1" smtClean="0"/>
              <a:t>interlinkages</a:t>
            </a:r>
            <a:r>
              <a:rPr lang="en-GB" dirty="0" smtClean="0"/>
              <a:t> between sectors (Sectoral Series)</a:t>
            </a:r>
          </a:p>
          <a:p>
            <a:pPr lvl="1"/>
            <a:r>
              <a:rPr lang="en-GB" dirty="0" smtClean="0"/>
              <a:t>Economic </a:t>
            </a:r>
            <a:r>
              <a:rPr lang="en-GB" dirty="0"/>
              <a:t>evaluation</a:t>
            </a:r>
          </a:p>
          <a:p>
            <a:pPr lvl="1"/>
            <a:r>
              <a:rPr lang="en-GB" dirty="0" smtClean="0"/>
              <a:t>Intersectoral </a:t>
            </a:r>
            <a:r>
              <a:rPr lang="en-GB" dirty="0"/>
              <a:t>Action Case Study Database</a:t>
            </a:r>
          </a:p>
          <a:p>
            <a:pPr lvl="1"/>
            <a:endParaRPr lang="en-GB" dirty="0" smtClean="0"/>
          </a:p>
          <a:p>
            <a:pPr lvl="1"/>
            <a:endParaRPr lang="en-GB" dirty="0" smtClean="0"/>
          </a:p>
          <a:p>
            <a:endParaRPr lang="en-GB" dirty="0"/>
          </a:p>
        </p:txBody>
      </p:sp>
      <p:sp>
        <p:nvSpPr>
          <p:cNvPr id="4" name="Footer Placeholder 3"/>
          <p:cNvSpPr>
            <a:spLocks noGrp="1"/>
          </p:cNvSpPr>
          <p:nvPr>
            <p:ph type="ftr" sz="quarter" idx="11"/>
          </p:nvPr>
        </p:nvSpPr>
        <p:spPr>
          <a:xfrm>
            <a:off x="3124200" y="6248400"/>
            <a:ext cx="3429000" cy="473075"/>
          </a:xfrm>
        </p:spPr>
        <p:txBody>
          <a:bodyPr/>
          <a:lstStyle/>
          <a:p>
            <a:r>
              <a:rPr lang="en-US" dirty="0" smtClean="0"/>
              <a:t>Valentine,</a:t>
            </a:r>
            <a:r>
              <a:rPr lang="de-CH" dirty="0" smtClean="0"/>
              <a:t> </a:t>
            </a:r>
            <a:r>
              <a:rPr lang="de-CH" dirty="0"/>
              <a:t>WHO </a:t>
            </a:r>
            <a:r>
              <a:rPr lang="en-US" dirty="0"/>
              <a:t>Health in All Policies Training: </a:t>
            </a:r>
          </a:p>
          <a:p>
            <a:r>
              <a:rPr lang="en-US" dirty="0"/>
              <a:t>Trainers' meeting 24-26 March 2015, Geneva</a:t>
            </a:r>
            <a:endParaRPr lang="de-CH" dirty="0"/>
          </a:p>
        </p:txBody>
      </p:sp>
    </p:spTree>
    <p:extLst>
      <p:ext uri="{BB962C8B-B14F-4D97-AF65-F5344CB8AC3E}">
        <p14:creationId xmlns:p14="http://schemas.microsoft.com/office/powerpoint/2010/main" val="3372885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95320" cy="1152128"/>
          </a:xfrm>
        </p:spPr>
        <p:txBody>
          <a:bodyPr>
            <a:normAutofit fontScale="90000"/>
          </a:bodyPr>
          <a:lstStyle/>
          <a:p>
            <a:pPr lvl="0" algn="l"/>
            <a:r>
              <a:rPr lang="en-GB" dirty="0" smtClean="0"/>
              <a:t>Towards </a:t>
            </a:r>
            <a:r>
              <a:rPr lang="en-GB" dirty="0"/>
              <a:t>a </a:t>
            </a:r>
            <a:r>
              <a:rPr lang="en-GB" dirty="0" smtClean="0"/>
              <a:t>Master </a:t>
            </a:r>
            <a:r>
              <a:rPr lang="en-GB" dirty="0"/>
              <a:t>Global Plan for </a:t>
            </a:r>
            <a:r>
              <a:rPr lang="en-GB" dirty="0" smtClean="0"/>
              <a:t>Training </a:t>
            </a:r>
            <a:r>
              <a:rPr lang="en-GB" dirty="0"/>
              <a:t>in Working Across Sectors </a:t>
            </a:r>
            <a:r>
              <a:rPr lang="en-GB" sz="3100" dirty="0"/>
              <a:t>(for discussion)</a:t>
            </a:r>
            <a:endParaRPr lang="en-GB" dirty="0"/>
          </a:p>
        </p:txBody>
      </p:sp>
      <p:sp>
        <p:nvSpPr>
          <p:cNvPr id="5" name="Rectangle 4"/>
          <p:cNvSpPr/>
          <p:nvPr/>
        </p:nvSpPr>
        <p:spPr>
          <a:xfrm>
            <a:off x="539552" y="1412776"/>
            <a:ext cx="8172400" cy="5379934"/>
          </a:xfrm>
          <a:prstGeom prst="rect">
            <a:avLst/>
          </a:prstGeom>
        </p:spPr>
        <p:txBody>
          <a:bodyPr wrap="square">
            <a:spAutoFit/>
          </a:bodyPr>
          <a:lstStyle/>
          <a:p>
            <a:pPr>
              <a:lnSpc>
                <a:spcPct val="80000"/>
              </a:lnSpc>
              <a:spcBef>
                <a:spcPct val="20000"/>
              </a:spcBef>
            </a:pPr>
            <a:endParaRPr lang="en-GB" sz="2000" dirty="0"/>
          </a:p>
          <a:p>
            <a:pPr marL="457200" lvl="0" indent="-457200">
              <a:lnSpc>
                <a:spcPct val="80000"/>
              </a:lnSpc>
              <a:spcBef>
                <a:spcPct val="20000"/>
              </a:spcBef>
              <a:buFont typeface="+mj-lt"/>
              <a:buAutoNum type="arabicPeriod"/>
            </a:pPr>
            <a:r>
              <a:rPr lang="en-GB" sz="2400" b="1" dirty="0" smtClean="0"/>
              <a:t>Dissemination</a:t>
            </a:r>
            <a:r>
              <a:rPr lang="en-GB" sz="2400" b="1" dirty="0"/>
              <a:t>, advocacy and demand </a:t>
            </a:r>
            <a:r>
              <a:rPr lang="en-GB" sz="2400" b="1" dirty="0" smtClean="0"/>
              <a:t>generation in national governments</a:t>
            </a:r>
          </a:p>
          <a:p>
            <a:pPr marL="457200" lvl="0" indent="-457200">
              <a:lnSpc>
                <a:spcPct val="80000"/>
              </a:lnSpc>
              <a:spcBef>
                <a:spcPct val="20000"/>
              </a:spcBef>
              <a:buFont typeface="+mj-lt"/>
              <a:buAutoNum type="arabicPeriod"/>
            </a:pPr>
            <a:endParaRPr lang="en-GB" sz="1000" dirty="0"/>
          </a:p>
          <a:p>
            <a:pPr marL="457200" indent="-457200">
              <a:lnSpc>
                <a:spcPct val="80000"/>
              </a:lnSpc>
              <a:spcBef>
                <a:spcPct val="20000"/>
              </a:spcBef>
              <a:buFont typeface="+mj-lt"/>
              <a:buAutoNum type="arabicPeriod"/>
            </a:pPr>
            <a:r>
              <a:rPr lang="en-GB" sz="2400" b="1" dirty="0" smtClean="0"/>
              <a:t>Supporting networks of institutions/trainers to deliver the training</a:t>
            </a:r>
          </a:p>
          <a:p>
            <a:pPr marL="457200" lvl="0" indent="-457200">
              <a:lnSpc>
                <a:spcPct val="80000"/>
              </a:lnSpc>
              <a:spcBef>
                <a:spcPct val="20000"/>
              </a:spcBef>
              <a:buFont typeface="+mj-lt"/>
              <a:buAutoNum type="arabicPeriod"/>
            </a:pPr>
            <a:endParaRPr lang="en-GB" sz="2400" dirty="0"/>
          </a:p>
          <a:p>
            <a:pPr marL="457200" lvl="0" indent="-457200">
              <a:lnSpc>
                <a:spcPct val="80000"/>
              </a:lnSpc>
              <a:spcBef>
                <a:spcPct val="20000"/>
              </a:spcBef>
              <a:buFont typeface="+mj-lt"/>
              <a:buAutoNum type="arabicPeriod"/>
            </a:pPr>
            <a:r>
              <a:rPr lang="en-GB" sz="2400" b="1" dirty="0" smtClean="0"/>
              <a:t>Conducting regional and country trainings</a:t>
            </a:r>
            <a:endParaRPr lang="en-GB" sz="2400" b="1" dirty="0"/>
          </a:p>
          <a:p>
            <a:pPr marL="457200" lvl="0" indent="-457200">
              <a:lnSpc>
                <a:spcPct val="80000"/>
              </a:lnSpc>
              <a:spcBef>
                <a:spcPct val="20000"/>
              </a:spcBef>
              <a:buFont typeface="+mj-lt"/>
              <a:buAutoNum type="arabicPeriod"/>
            </a:pPr>
            <a:endParaRPr lang="en-GB" sz="2400" dirty="0"/>
          </a:p>
          <a:p>
            <a:pPr marL="457200" indent="-457200">
              <a:lnSpc>
                <a:spcPct val="80000"/>
              </a:lnSpc>
              <a:spcBef>
                <a:spcPct val="20000"/>
              </a:spcBef>
              <a:buFont typeface="+mj-lt"/>
              <a:buAutoNum type="arabicPeriod"/>
            </a:pPr>
            <a:r>
              <a:rPr lang="en-GB" sz="2400" b="1" dirty="0" smtClean="0"/>
              <a:t>Creating a database of resources </a:t>
            </a:r>
            <a:r>
              <a:rPr lang="en-GB" sz="2400" b="1" dirty="0"/>
              <a:t>and generating new </a:t>
            </a:r>
            <a:r>
              <a:rPr lang="en-GB" sz="2400" b="1" dirty="0" smtClean="0"/>
              <a:t>materials – supporting communities of practice</a:t>
            </a:r>
          </a:p>
          <a:p>
            <a:pPr marL="457200" indent="-457200">
              <a:lnSpc>
                <a:spcPct val="80000"/>
              </a:lnSpc>
              <a:spcBef>
                <a:spcPct val="20000"/>
              </a:spcBef>
              <a:buFont typeface="+mj-lt"/>
              <a:buAutoNum type="arabicPeriod"/>
            </a:pPr>
            <a:endParaRPr lang="en-GB" sz="1600" b="1" dirty="0" smtClean="0"/>
          </a:p>
          <a:p>
            <a:pPr marL="457200" indent="-457200">
              <a:lnSpc>
                <a:spcPct val="80000"/>
              </a:lnSpc>
              <a:spcBef>
                <a:spcPct val="20000"/>
              </a:spcBef>
              <a:buFont typeface="+mj-lt"/>
              <a:buAutoNum type="arabicPeriod"/>
            </a:pPr>
            <a:r>
              <a:rPr lang="en-GB" sz="2400" b="1" dirty="0"/>
              <a:t>Actively supporting course </a:t>
            </a:r>
            <a:r>
              <a:rPr lang="en-GB" sz="2400" b="1" dirty="0" smtClean="0"/>
              <a:t>adaptation </a:t>
            </a:r>
          </a:p>
          <a:p>
            <a:pPr marL="457200" indent="-457200">
              <a:lnSpc>
                <a:spcPct val="80000"/>
              </a:lnSpc>
              <a:spcBef>
                <a:spcPct val="20000"/>
              </a:spcBef>
              <a:buFont typeface="+mj-lt"/>
              <a:buAutoNum type="arabicPeriod"/>
            </a:pPr>
            <a:endParaRPr lang="en-GB" sz="1200" b="1" dirty="0" smtClean="0"/>
          </a:p>
          <a:p>
            <a:pPr marL="457200" indent="-457200">
              <a:lnSpc>
                <a:spcPct val="80000"/>
              </a:lnSpc>
              <a:spcBef>
                <a:spcPct val="20000"/>
              </a:spcBef>
              <a:buFont typeface="+mj-lt"/>
              <a:buAutoNum type="arabicPeriod"/>
            </a:pPr>
            <a:r>
              <a:rPr lang="en-GB" sz="2400" b="1" dirty="0" smtClean="0"/>
              <a:t>Resourcing</a:t>
            </a:r>
            <a:r>
              <a:rPr lang="en-GB" sz="2400" b="1" dirty="0"/>
              <a:t>: active fund raising</a:t>
            </a:r>
          </a:p>
          <a:p>
            <a:pPr marL="457200" indent="-457200">
              <a:lnSpc>
                <a:spcPct val="80000"/>
              </a:lnSpc>
              <a:spcBef>
                <a:spcPct val="20000"/>
              </a:spcBef>
              <a:buFont typeface="+mj-lt"/>
              <a:buAutoNum type="arabicPeriod"/>
            </a:pPr>
            <a:endParaRPr lang="en-GB" sz="2000" b="1" dirty="0" smtClean="0"/>
          </a:p>
          <a:p>
            <a:pPr marL="457200" lvl="0" indent="-457200">
              <a:lnSpc>
                <a:spcPct val="80000"/>
              </a:lnSpc>
              <a:spcBef>
                <a:spcPct val="20000"/>
              </a:spcBef>
              <a:buFont typeface="+mj-lt"/>
              <a:buAutoNum type="arabicPeriod"/>
            </a:pPr>
            <a:endParaRPr lang="en-GB" sz="2000" dirty="0"/>
          </a:p>
        </p:txBody>
      </p:sp>
      <p:sp>
        <p:nvSpPr>
          <p:cNvPr id="4" name="Footer Placeholder 3"/>
          <p:cNvSpPr>
            <a:spLocks noGrp="1"/>
          </p:cNvSpPr>
          <p:nvPr>
            <p:ph type="ftr" sz="quarter" idx="11"/>
          </p:nvPr>
        </p:nvSpPr>
        <p:spPr>
          <a:xfrm>
            <a:off x="3124200" y="6356350"/>
            <a:ext cx="3657600" cy="365125"/>
          </a:xfrm>
        </p:spPr>
        <p:txBody>
          <a:bodyPr/>
          <a:lstStyle/>
          <a:p>
            <a:r>
              <a:rPr lang="en-US" dirty="0" err="1" smtClean="0"/>
              <a:t>Villar</a:t>
            </a:r>
            <a:r>
              <a:rPr lang="en-US" dirty="0" err="1"/>
              <a:t>&amp;</a:t>
            </a:r>
            <a:r>
              <a:rPr lang="en-US" dirty="0" err="1" smtClean="0"/>
              <a:t>Valentine</a:t>
            </a:r>
            <a:r>
              <a:rPr lang="en-US" dirty="0" smtClean="0"/>
              <a:t>,</a:t>
            </a:r>
            <a:r>
              <a:rPr lang="de-CH" dirty="0" smtClean="0"/>
              <a:t> </a:t>
            </a:r>
            <a:r>
              <a:rPr lang="de-CH" dirty="0"/>
              <a:t>WHO </a:t>
            </a:r>
            <a:r>
              <a:rPr lang="en-US" dirty="0"/>
              <a:t>Health in All Policies Training: </a:t>
            </a:r>
          </a:p>
          <a:p>
            <a:r>
              <a:rPr lang="en-US" dirty="0"/>
              <a:t>Trainers' meeting 24-26 March 2015, Geneva</a:t>
            </a:r>
            <a:endParaRPr lang="de-CH" dirty="0"/>
          </a:p>
        </p:txBody>
      </p:sp>
    </p:spTree>
    <p:extLst>
      <p:ext uri="{BB962C8B-B14F-4D97-AF65-F5344CB8AC3E}">
        <p14:creationId xmlns:p14="http://schemas.microsoft.com/office/powerpoint/2010/main" val="899019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619672" y="1772816"/>
            <a:ext cx="6336704" cy="634082"/>
          </a:xfrm>
        </p:spPr>
        <p:txBody>
          <a:bodyPr>
            <a:noAutofit/>
          </a:bodyPr>
          <a:lstStyle/>
          <a:p>
            <a:r>
              <a:rPr lang="en-US" sz="3600" dirty="0" smtClean="0">
                <a:solidFill>
                  <a:srgbClr val="117CB2"/>
                </a:solidFill>
                <a:latin typeface="Arial" pitchFamily="34" charset="0"/>
                <a:ea typeface="Bodoni SvtyTwo ITC TT-Book"/>
                <a:cs typeface="Times New Roman" pitchFamily="18" charset="0"/>
              </a:rPr>
              <a:t>Gracias! </a:t>
            </a:r>
            <a:r>
              <a:rPr lang="en-US" sz="3600" smtClean="0">
                <a:solidFill>
                  <a:srgbClr val="117CB2"/>
                </a:solidFill>
                <a:latin typeface="Arial" pitchFamily="34" charset="0"/>
                <a:ea typeface="Bodoni SvtyTwo ITC TT-Book"/>
                <a:cs typeface="Times New Roman" pitchFamily="18" charset="0"/>
              </a:rPr>
              <a:t>Merci! Thank </a:t>
            </a:r>
            <a:r>
              <a:rPr lang="en-US" sz="3600" dirty="0" smtClean="0">
                <a:solidFill>
                  <a:srgbClr val="117CB2"/>
                </a:solidFill>
                <a:latin typeface="Arial" pitchFamily="34" charset="0"/>
                <a:ea typeface="Bodoni SvtyTwo ITC TT-Book"/>
                <a:cs typeface="Times New Roman" pitchFamily="18" charset="0"/>
              </a:rPr>
              <a:t>you!</a:t>
            </a:r>
            <a:endParaRPr lang="en-US" sz="3600" dirty="0">
              <a:solidFill>
                <a:srgbClr val="117CB2"/>
              </a:solidFill>
              <a:latin typeface="Arial" pitchFamily="34" charset="0"/>
              <a:ea typeface="Bodoni SvtyTwo ITC TT-Book"/>
              <a:cs typeface="Times New Roman" pitchFamily="18"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364" t="19531" r="24775" b="57366"/>
          <a:stretch/>
        </p:blipFill>
        <p:spPr bwMode="auto">
          <a:xfrm>
            <a:off x="1259632" y="3284984"/>
            <a:ext cx="729472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7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90000"/>
              </a:lnSpc>
            </a:pPr>
            <a:r>
              <a:rPr lang="en-GB" sz="3100" dirty="0">
                <a:solidFill>
                  <a:srgbClr val="117CB2"/>
                </a:solidFill>
                <a:latin typeface="Arial" pitchFamily="34" charset="0"/>
                <a:ea typeface="Bodoni SvtyTwo ITC TT-Book"/>
                <a:cs typeface="Times New Roman" pitchFamily="18" charset="0"/>
              </a:rPr>
              <a:t>Overview</a:t>
            </a:r>
          </a:p>
        </p:txBody>
      </p:sp>
      <p:sp>
        <p:nvSpPr>
          <p:cNvPr id="3" name="Content Placeholder 2"/>
          <p:cNvSpPr>
            <a:spLocks noGrp="1"/>
          </p:cNvSpPr>
          <p:nvPr>
            <p:ph idx="1"/>
          </p:nvPr>
        </p:nvSpPr>
        <p:spPr/>
        <p:txBody>
          <a:bodyPr>
            <a:normAutofit fontScale="85000" lnSpcReduction="20000"/>
          </a:bodyPr>
          <a:lstStyle/>
          <a:p>
            <a:pPr lvl="0"/>
            <a:r>
              <a:rPr lang="da-DK" dirty="0" smtClean="0"/>
              <a:t>Historical overview </a:t>
            </a:r>
          </a:p>
          <a:p>
            <a:pPr lvl="1"/>
            <a:r>
              <a:rPr lang="da-DK" dirty="0" smtClean="0"/>
              <a:t>Social determinants and intersectoral action</a:t>
            </a:r>
          </a:p>
          <a:p>
            <a:pPr lvl="1"/>
            <a:r>
              <a:rPr lang="da-DK" dirty="0" smtClean="0"/>
              <a:t>Social Determinants and Rio</a:t>
            </a:r>
          </a:p>
          <a:p>
            <a:pPr lvl="1"/>
            <a:r>
              <a:rPr lang="da-DK" dirty="0" smtClean="0"/>
              <a:t>UN political declaration on NCDs</a:t>
            </a:r>
          </a:p>
          <a:p>
            <a:pPr lvl="1"/>
            <a:r>
              <a:rPr lang="da-DK" dirty="0" smtClean="0"/>
              <a:t>NCDs and SDH</a:t>
            </a:r>
          </a:p>
          <a:p>
            <a:pPr lvl="1"/>
            <a:r>
              <a:rPr lang="da-DK" dirty="0" smtClean="0"/>
              <a:t>Action across sectors</a:t>
            </a:r>
          </a:p>
          <a:p>
            <a:pPr lvl="1"/>
            <a:r>
              <a:rPr lang="da-DK" dirty="0" smtClean="0"/>
              <a:t>Training manual</a:t>
            </a:r>
            <a:endParaRPr lang="en-GB" dirty="0"/>
          </a:p>
          <a:p>
            <a:pPr lvl="0"/>
            <a:r>
              <a:rPr lang="da-DK" dirty="0" smtClean="0"/>
              <a:t>Skills training and capacity </a:t>
            </a:r>
          </a:p>
          <a:p>
            <a:pPr lvl="1"/>
            <a:r>
              <a:rPr lang="en-GB" dirty="0" smtClean="0"/>
              <a:t>Dialogue and debate</a:t>
            </a:r>
          </a:p>
          <a:p>
            <a:pPr lvl="1"/>
            <a:r>
              <a:rPr lang="en-GB" dirty="0" smtClean="0"/>
              <a:t>Evidence for practice</a:t>
            </a:r>
          </a:p>
          <a:p>
            <a:r>
              <a:rPr lang="en-GB" dirty="0" smtClean="0"/>
              <a:t>Towards a Master Global Plan for Training</a:t>
            </a:r>
            <a:endParaRPr lang="en-GB" dirty="0"/>
          </a:p>
          <a:p>
            <a:pPr lvl="0"/>
            <a:endParaRPr lang="en-GB" dirty="0"/>
          </a:p>
          <a:p>
            <a:endParaRPr lang="en-GB" dirty="0"/>
          </a:p>
        </p:txBody>
      </p:sp>
      <p:sp>
        <p:nvSpPr>
          <p:cNvPr id="5" name="Line 6"/>
          <p:cNvSpPr>
            <a:spLocks noChangeShapeType="1"/>
          </p:cNvSpPr>
          <p:nvPr/>
        </p:nvSpPr>
        <p:spPr bwMode="auto">
          <a:xfrm flipV="1">
            <a:off x="152400" y="274161"/>
            <a:ext cx="7391400"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Line 6"/>
          <p:cNvSpPr>
            <a:spLocks noChangeShapeType="1"/>
          </p:cNvSpPr>
          <p:nvPr/>
        </p:nvSpPr>
        <p:spPr bwMode="auto">
          <a:xfrm>
            <a:off x="96812" y="1264762"/>
            <a:ext cx="7446988"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a:xfrm>
            <a:off x="2971800" y="6248400"/>
            <a:ext cx="3657600" cy="365125"/>
          </a:xfrm>
        </p:spPr>
        <p:txBody>
          <a:bodyPr/>
          <a:lstStyle/>
          <a:p>
            <a:r>
              <a:rPr lang="en-US" dirty="0" smtClean="0"/>
              <a:t>Valentine,</a:t>
            </a:r>
            <a:r>
              <a:rPr lang="de-CH" dirty="0" smtClean="0"/>
              <a:t> </a:t>
            </a:r>
            <a:r>
              <a:rPr lang="de-CH" dirty="0"/>
              <a:t>WHO </a:t>
            </a:r>
            <a:r>
              <a:rPr lang="en-US" dirty="0"/>
              <a:t>Health in All Policies Training: </a:t>
            </a:r>
          </a:p>
          <a:p>
            <a:r>
              <a:rPr lang="en-US" dirty="0"/>
              <a:t>Trainers' meeting 24-26 March 2015, Geneva</a:t>
            </a:r>
            <a:endParaRPr lang="de-CH" dirty="0"/>
          </a:p>
        </p:txBody>
      </p:sp>
    </p:spTree>
    <p:extLst>
      <p:ext uri="{BB962C8B-B14F-4D97-AF65-F5344CB8AC3E}">
        <p14:creationId xmlns:p14="http://schemas.microsoft.com/office/powerpoint/2010/main" val="404463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Elbow Connector 34"/>
          <p:cNvCxnSpPr/>
          <p:nvPr/>
        </p:nvCxnSpPr>
        <p:spPr>
          <a:xfrm rot="16200000" flipH="1">
            <a:off x="6248193" y="2591011"/>
            <a:ext cx="1801373" cy="42935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852" y="-75921"/>
            <a:ext cx="2133600" cy="99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6" name="AutoShape 2"/>
          <p:cNvSpPr>
            <a:spLocks noChangeArrowheads="1"/>
          </p:cNvSpPr>
          <p:nvPr/>
        </p:nvSpPr>
        <p:spPr bwMode="auto">
          <a:xfrm rot="-1777931">
            <a:off x="-468313" y="2772445"/>
            <a:ext cx="10280651" cy="433388"/>
          </a:xfrm>
          <a:prstGeom prst="homePlate">
            <a:avLst>
              <a:gd name="adj" fmla="val 156199"/>
            </a:avLst>
          </a:prstGeom>
          <a:solidFill>
            <a:schemeClr val="bg1">
              <a:lumMod val="85000"/>
            </a:schemeClr>
          </a:solidFill>
          <a:ln w="9525">
            <a:solidFill>
              <a:schemeClr val="tx1"/>
            </a:solidFill>
            <a:miter lim="800000"/>
            <a:headEnd/>
            <a:tailEnd/>
          </a:ln>
          <a:effectLst/>
        </p:spPr>
        <p:txBody>
          <a:bodyPr anchor="ctr">
            <a:spAutoFit/>
          </a:bodyPr>
          <a:lstStyle/>
          <a:p>
            <a:endParaRPr lang="es-CL"/>
          </a:p>
        </p:txBody>
      </p:sp>
      <p:sp>
        <p:nvSpPr>
          <p:cNvPr id="139273" name="Text Box 9"/>
          <p:cNvSpPr txBox="1">
            <a:spLocks noChangeArrowheads="1"/>
          </p:cNvSpPr>
          <p:nvPr/>
        </p:nvSpPr>
        <p:spPr bwMode="auto">
          <a:xfrm rot="-1763355">
            <a:off x="-111512" y="2847617"/>
            <a:ext cx="9599027" cy="30777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spcBef>
                <a:spcPct val="50000"/>
              </a:spcBef>
            </a:pPr>
            <a:r>
              <a:rPr lang="en-US" sz="1400" b="1" dirty="0">
                <a:effectLst/>
              </a:rPr>
              <a:t>                   C-PHC     </a:t>
            </a:r>
            <a:r>
              <a:rPr lang="en-US" sz="1400" b="1" dirty="0" smtClean="0">
                <a:effectLst/>
              </a:rPr>
              <a:t>       </a:t>
            </a:r>
            <a:r>
              <a:rPr lang="en-US" sz="1400" b="1" dirty="0">
                <a:effectLst/>
              </a:rPr>
              <a:t>S-PHC     </a:t>
            </a:r>
            <a:r>
              <a:rPr lang="en-US" sz="1400" b="1" dirty="0" smtClean="0">
                <a:effectLst/>
              </a:rPr>
              <a:t>                 </a:t>
            </a:r>
            <a:r>
              <a:rPr lang="en-US" sz="1200" b="1" dirty="0" smtClean="0">
                <a:effectLst/>
              </a:rPr>
              <a:t>Reforms </a:t>
            </a:r>
            <a:r>
              <a:rPr lang="en-US" sz="1200" b="1" dirty="0">
                <a:effectLst/>
              </a:rPr>
              <a:t>&amp; Minimum Packages  </a:t>
            </a:r>
            <a:r>
              <a:rPr lang="en-US" sz="1400" b="1" dirty="0">
                <a:effectLst/>
              </a:rPr>
              <a:t>   MDG          </a:t>
            </a:r>
            <a:r>
              <a:rPr lang="en-US" sz="1400" b="1" dirty="0" smtClean="0">
                <a:effectLst/>
              </a:rPr>
              <a:t>Scaling-up    Equity and </a:t>
            </a:r>
            <a:r>
              <a:rPr lang="en-US" sz="1400" b="1" dirty="0"/>
              <a:t>SDH </a:t>
            </a:r>
            <a:r>
              <a:rPr lang="en-US" sz="1400" b="1" dirty="0" smtClean="0"/>
              <a:t>  NCDs  post-2015</a:t>
            </a:r>
            <a:endParaRPr lang="en-US" sz="1400" b="1" dirty="0">
              <a:effectLst/>
            </a:endParaRPr>
          </a:p>
        </p:txBody>
      </p:sp>
      <p:sp>
        <p:nvSpPr>
          <p:cNvPr id="139274" name="Text Box 10"/>
          <p:cNvSpPr txBox="1">
            <a:spLocks noChangeArrowheads="1"/>
          </p:cNvSpPr>
          <p:nvPr/>
        </p:nvSpPr>
        <p:spPr bwMode="auto">
          <a:xfrm>
            <a:off x="1687001" y="3973036"/>
            <a:ext cx="600075"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a:effectLst/>
              </a:rPr>
              <a:t>1978</a:t>
            </a:r>
          </a:p>
        </p:txBody>
      </p:sp>
      <p:sp>
        <p:nvSpPr>
          <p:cNvPr id="139276" name="Text Box 12"/>
          <p:cNvSpPr txBox="1">
            <a:spLocks noChangeArrowheads="1"/>
          </p:cNvSpPr>
          <p:nvPr/>
        </p:nvSpPr>
        <p:spPr bwMode="auto">
          <a:xfrm>
            <a:off x="5278715" y="1731452"/>
            <a:ext cx="600075"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smtClean="0">
                <a:effectLst/>
              </a:rPr>
              <a:t>2006</a:t>
            </a:r>
            <a:endParaRPr lang="en-US" sz="1200" b="1" dirty="0">
              <a:effectLst/>
            </a:endParaRPr>
          </a:p>
        </p:txBody>
      </p:sp>
      <p:sp>
        <p:nvSpPr>
          <p:cNvPr id="139277" name="Text Box 13"/>
          <p:cNvSpPr txBox="1">
            <a:spLocks noChangeArrowheads="1"/>
          </p:cNvSpPr>
          <p:nvPr/>
        </p:nvSpPr>
        <p:spPr bwMode="auto">
          <a:xfrm>
            <a:off x="6181725" y="1194893"/>
            <a:ext cx="600075"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smtClean="0">
                <a:effectLst/>
              </a:rPr>
              <a:t>2008</a:t>
            </a:r>
            <a:endParaRPr lang="en-US" sz="1200" b="1" dirty="0">
              <a:effectLst/>
            </a:endParaRPr>
          </a:p>
        </p:txBody>
      </p:sp>
      <p:sp>
        <p:nvSpPr>
          <p:cNvPr id="139279" name="Text Box 15"/>
          <p:cNvSpPr txBox="1">
            <a:spLocks noChangeArrowheads="1"/>
          </p:cNvSpPr>
          <p:nvPr/>
        </p:nvSpPr>
        <p:spPr bwMode="auto">
          <a:xfrm>
            <a:off x="2834769" y="3311869"/>
            <a:ext cx="600075"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smtClean="0">
                <a:effectLst/>
              </a:rPr>
              <a:t>1986</a:t>
            </a:r>
            <a:endParaRPr lang="en-US" sz="1200" b="1" dirty="0">
              <a:effectLst/>
            </a:endParaRPr>
          </a:p>
        </p:txBody>
      </p:sp>
      <p:sp>
        <p:nvSpPr>
          <p:cNvPr id="139280" name="Text Box 16"/>
          <p:cNvSpPr txBox="1">
            <a:spLocks noChangeArrowheads="1"/>
          </p:cNvSpPr>
          <p:nvPr/>
        </p:nvSpPr>
        <p:spPr bwMode="auto">
          <a:xfrm>
            <a:off x="179388" y="5689600"/>
            <a:ext cx="16096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sz="1200" dirty="0">
                <a:effectLst/>
              </a:rPr>
              <a:t>Social dimensions of health affirmed in WHO Constitution (1948), downplayed during 1950s era of disease </a:t>
            </a:r>
            <a:r>
              <a:rPr lang="en-GB" sz="1200" dirty="0" smtClean="0">
                <a:effectLst/>
              </a:rPr>
              <a:t>campaigns</a:t>
            </a:r>
            <a:endParaRPr lang="en-US" sz="1200" dirty="0">
              <a:effectLst/>
            </a:endParaRPr>
          </a:p>
        </p:txBody>
      </p:sp>
      <p:sp>
        <p:nvSpPr>
          <p:cNvPr id="139281" name="Text Box 17"/>
          <p:cNvSpPr txBox="1">
            <a:spLocks noChangeArrowheads="1"/>
          </p:cNvSpPr>
          <p:nvPr/>
        </p:nvSpPr>
        <p:spPr bwMode="auto">
          <a:xfrm>
            <a:off x="1687001" y="4964871"/>
            <a:ext cx="1295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dirty="0" smtClean="0">
                <a:effectLst/>
              </a:rPr>
              <a:t>1978 </a:t>
            </a:r>
          </a:p>
          <a:p>
            <a:pPr algn="l">
              <a:spcBef>
                <a:spcPct val="50000"/>
              </a:spcBef>
            </a:pPr>
            <a:r>
              <a:rPr lang="en-US" sz="1200" b="1" dirty="0" smtClean="0">
                <a:effectLst/>
              </a:rPr>
              <a:t> </a:t>
            </a:r>
            <a:r>
              <a:rPr lang="en-US" sz="1200" dirty="0" smtClean="0"/>
              <a:t>Alma-Ata Declaration </a:t>
            </a:r>
            <a:r>
              <a:rPr lang="en-US" sz="1200" dirty="0" smtClean="0">
                <a:effectLst/>
              </a:rPr>
              <a:t>Health </a:t>
            </a:r>
            <a:r>
              <a:rPr lang="en-US" sz="1200" dirty="0">
                <a:effectLst/>
              </a:rPr>
              <a:t>for All agenda (1970s), action falters in </a:t>
            </a:r>
            <a:r>
              <a:rPr lang="en-US" sz="1200" dirty="0" smtClean="0">
                <a:effectLst/>
              </a:rPr>
              <a:t>1980s</a:t>
            </a:r>
            <a:endParaRPr lang="en-US" sz="1200" dirty="0">
              <a:effectLst/>
            </a:endParaRPr>
          </a:p>
        </p:txBody>
      </p:sp>
      <p:pic>
        <p:nvPicPr>
          <p:cNvPr id="139285" name="Picture 21" descr="album2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12" y="3785491"/>
            <a:ext cx="1095319" cy="796351"/>
          </a:xfrm>
          <a:prstGeom prst="rect">
            <a:avLst/>
          </a:prstGeom>
          <a:noFill/>
          <a:extLst>
            <a:ext uri="{909E8E84-426E-40DD-AFC4-6F175D3DCCD1}">
              <a14:hiddenFill xmlns:a14="http://schemas.microsoft.com/office/drawing/2010/main">
                <a:solidFill>
                  <a:srgbClr val="FFFFFF"/>
                </a:solidFill>
              </a14:hiddenFill>
            </a:ext>
          </a:extLst>
        </p:spPr>
      </p:pic>
      <p:sp>
        <p:nvSpPr>
          <p:cNvPr id="139286" name="Text Box 22"/>
          <p:cNvSpPr txBox="1">
            <a:spLocks noChangeArrowheads="1"/>
          </p:cNvSpPr>
          <p:nvPr/>
        </p:nvSpPr>
        <p:spPr bwMode="auto">
          <a:xfrm>
            <a:off x="188350" y="4660106"/>
            <a:ext cx="7191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1200" b="1" dirty="0">
                <a:effectLst/>
              </a:rPr>
              <a:t>1948</a:t>
            </a:r>
            <a:endParaRPr lang="en-US" sz="1200" b="1" dirty="0">
              <a:effectLst/>
            </a:endParaRPr>
          </a:p>
        </p:txBody>
      </p:sp>
      <p:sp>
        <p:nvSpPr>
          <p:cNvPr id="139296" name="Text Box 32"/>
          <p:cNvSpPr txBox="1">
            <a:spLocks noChangeArrowheads="1"/>
          </p:cNvSpPr>
          <p:nvPr/>
        </p:nvSpPr>
        <p:spPr bwMode="auto">
          <a:xfrm>
            <a:off x="6365406" y="2207990"/>
            <a:ext cx="11588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sz="1200" b="1" dirty="0" smtClean="0">
                <a:effectLst/>
              </a:rPr>
              <a:t>2008 </a:t>
            </a:r>
            <a:r>
              <a:rPr lang="en-GB" sz="1200" dirty="0" smtClean="0">
                <a:effectLst/>
              </a:rPr>
              <a:t> </a:t>
            </a:r>
            <a:r>
              <a:rPr lang="en-GB" sz="1200" dirty="0" smtClean="0"/>
              <a:t>      </a:t>
            </a:r>
            <a:r>
              <a:rPr lang="en-GB" sz="1200" dirty="0" smtClean="0">
                <a:effectLst/>
              </a:rPr>
              <a:t>Report              of  the Commission </a:t>
            </a:r>
            <a:r>
              <a:rPr lang="en-GB" sz="1200" dirty="0"/>
              <a:t>S</a:t>
            </a:r>
            <a:r>
              <a:rPr lang="en-GB" sz="1200" dirty="0" smtClean="0">
                <a:effectLst/>
              </a:rPr>
              <a:t>ocial </a:t>
            </a:r>
            <a:r>
              <a:rPr lang="en-GB" sz="1200" dirty="0">
                <a:effectLst/>
              </a:rPr>
              <a:t>Determinants      of Health</a:t>
            </a:r>
            <a:endParaRPr lang="en-US" sz="1200" dirty="0">
              <a:effectLst/>
            </a:endParaRPr>
          </a:p>
        </p:txBody>
      </p:sp>
      <p:sp>
        <p:nvSpPr>
          <p:cNvPr id="2" name="Rectangle 1"/>
          <p:cNvSpPr/>
          <p:nvPr/>
        </p:nvSpPr>
        <p:spPr>
          <a:xfrm>
            <a:off x="2895094" y="4200081"/>
            <a:ext cx="1079501" cy="1384995"/>
          </a:xfrm>
          <a:prstGeom prst="rect">
            <a:avLst/>
          </a:prstGeom>
        </p:spPr>
        <p:txBody>
          <a:bodyPr wrap="square">
            <a:spAutoFit/>
          </a:bodyPr>
          <a:lstStyle/>
          <a:p>
            <a:r>
              <a:rPr lang="en-US" sz="1200" b="1" dirty="0" smtClean="0"/>
              <a:t>1986  </a:t>
            </a:r>
          </a:p>
          <a:p>
            <a:r>
              <a:rPr lang="en-US" sz="1200" dirty="0" smtClean="0"/>
              <a:t>World </a:t>
            </a:r>
            <a:r>
              <a:rPr lang="en-US" sz="1200" dirty="0"/>
              <a:t>Health </a:t>
            </a:r>
            <a:r>
              <a:rPr lang="en-US" sz="1200" dirty="0" smtClean="0"/>
              <a:t>Organization’s </a:t>
            </a:r>
            <a:r>
              <a:rPr lang="en-US" sz="1200" dirty="0"/>
              <a:t>Ottawa Charter for Health </a:t>
            </a:r>
            <a:r>
              <a:rPr lang="en-US" sz="1200" dirty="0" smtClean="0"/>
              <a:t>Promotion</a:t>
            </a:r>
            <a:endParaRPr lang="es-CL" sz="1200" dirty="0"/>
          </a:p>
        </p:txBody>
      </p:sp>
      <p:sp>
        <p:nvSpPr>
          <p:cNvPr id="3" name="Rectangle 2"/>
          <p:cNvSpPr/>
          <p:nvPr/>
        </p:nvSpPr>
        <p:spPr>
          <a:xfrm>
            <a:off x="5278715" y="2910026"/>
            <a:ext cx="1219200" cy="1384995"/>
          </a:xfrm>
          <a:prstGeom prst="rect">
            <a:avLst/>
          </a:prstGeom>
        </p:spPr>
        <p:txBody>
          <a:bodyPr wrap="square">
            <a:spAutoFit/>
          </a:bodyPr>
          <a:lstStyle/>
          <a:p>
            <a:r>
              <a:rPr lang="en-US" sz="1200" b="1" dirty="0" smtClean="0"/>
              <a:t>2006</a:t>
            </a:r>
          </a:p>
          <a:p>
            <a:r>
              <a:rPr lang="en-US" sz="1200" dirty="0" smtClean="0"/>
              <a:t>Finnish </a:t>
            </a:r>
            <a:r>
              <a:rPr lang="en-US" sz="1200" dirty="0"/>
              <a:t>Presidency of the European Union in 2006, </a:t>
            </a:r>
            <a:r>
              <a:rPr lang="en-US" sz="1200" dirty="0" smtClean="0"/>
              <a:t> Health </a:t>
            </a:r>
            <a:r>
              <a:rPr lang="en-US" sz="1200" dirty="0"/>
              <a:t>in All Policies (</a:t>
            </a:r>
            <a:r>
              <a:rPr lang="en-US" sz="1200" dirty="0" err="1"/>
              <a:t>HiAP</a:t>
            </a:r>
            <a:r>
              <a:rPr lang="en-US" sz="1200" dirty="0" smtClean="0"/>
              <a:t>) </a:t>
            </a:r>
            <a:endParaRPr lang="es-CL" sz="1200" dirty="0"/>
          </a:p>
        </p:txBody>
      </p:sp>
      <p:sp>
        <p:nvSpPr>
          <p:cNvPr id="4" name="Rectangle 3"/>
          <p:cNvSpPr/>
          <p:nvPr/>
        </p:nvSpPr>
        <p:spPr>
          <a:xfrm>
            <a:off x="4200561" y="3503456"/>
            <a:ext cx="1147614" cy="1554272"/>
          </a:xfrm>
          <a:prstGeom prst="rect">
            <a:avLst/>
          </a:prstGeom>
        </p:spPr>
        <p:txBody>
          <a:bodyPr wrap="square">
            <a:spAutoFit/>
          </a:bodyPr>
          <a:lstStyle/>
          <a:p>
            <a:r>
              <a:rPr lang="es-CL" sz="1100" b="1" dirty="0"/>
              <a:t>1997</a:t>
            </a:r>
          </a:p>
          <a:p>
            <a:r>
              <a:rPr lang="es-CL" sz="1200" dirty="0" err="1"/>
              <a:t>Intersectoral</a:t>
            </a:r>
            <a:r>
              <a:rPr lang="es-CL" sz="1200" dirty="0"/>
              <a:t> </a:t>
            </a:r>
            <a:r>
              <a:rPr lang="es-CL" sz="1200" dirty="0" err="1"/>
              <a:t>Action</a:t>
            </a:r>
            <a:endParaRPr lang="es-CL" sz="1200" dirty="0"/>
          </a:p>
          <a:p>
            <a:r>
              <a:rPr lang="es-CL" sz="1200" dirty="0" err="1"/>
              <a:t>for</a:t>
            </a:r>
            <a:r>
              <a:rPr lang="es-CL" sz="1200" dirty="0"/>
              <a:t> Health- </a:t>
            </a:r>
            <a:r>
              <a:rPr lang="es-CL" sz="1200" dirty="0" smtClean="0"/>
              <a:t>a</a:t>
            </a:r>
            <a:endParaRPr lang="es-CL" sz="1200" dirty="0"/>
          </a:p>
          <a:p>
            <a:r>
              <a:rPr lang="es-CL" sz="1200" dirty="0" err="1"/>
              <a:t>cornerstone</a:t>
            </a:r>
            <a:r>
              <a:rPr lang="es-CL" sz="1200" dirty="0"/>
              <a:t> </a:t>
            </a:r>
            <a:r>
              <a:rPr lang="es-CL" sz="1200" dirty="0" err="1"/>
              <a:t>for</a:t>
            </a:r>
            <a:r>
              <a:rPr lang="es-CL" sz="1200" dirty="0"/>
              <a:t> </a:t>
            </a:r>
            <a:r>
              <a:rPr lang="es-CL" sz="1200" dirty="0" err="1" smtClean="0"/>
              <a:t>health</a:t>
            </a:r>
            <a:r>
              <a:rPr lang="es-CL" sz="1200" dirty="0" smtClean="0"/>
              <a:t> </a:t>
            </a:r>
            <a:r>
              <a:rPr lang="en-US" sz="1200" dirty="0" smtClean="0"/>
              <a:t>for </a:t>
            </a:r>
            <a:r>
              <a:rPr lang="en-US" sz="1200" dirty="0"/>
              <a:t>all in the </a:t>
            </a:r>
            <a:r>
              <a:rPr lang="en-US" sz="1200" dirty="0" smtClean="0"/>
              <a:t>21st</a:t>
            </a:r>
            <a:r>
              <a:rPr lang="es-CL" sz="1200" dirty="0" smtClean="0"/>
              <a:t> </a:t>
            </a:r>
            <a:r>
              <a:rPr lang="es-CL" sz="1200" dirty="0" err="1"/>
              <a:t>c</a:t>
            </a:r>
            <a:r>
              <a:rPr lang="es-CL" sz="1200" dirty="0" err="1" smtClean="0"/>
              <a:t>entury</a:t>
            </a:r>
            <a:endParaRPr lang="es-CL" sz="1100" dirty="0"/>
          </a:p>
        </p:txBody>
      </p:sp>
      <p:sp>
        <p:nvSpPr>
          <p:cNvPr id="37" name="Text Box 12"/>
          <p:cNvSpPr txBox="1">
            <a:spLocks noChangeArrowheads="1"/>
          </p:cNvSpPr>
          <p:nvPr/>
        </p:nvSpPr>
        <p:spPr bwMode="auto">
          <a:xfrm>
            <a:off x="4200560" y="2327542"/>
            <a:ext cx="600075" cy="27699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smtClean="0">
                <a:effectLst/>
              </a:rPr>
              <a:t>1997</a:t>
            </a:r>
            <a:endParaRPr lang="en-US" sz="1200" b="1" dirty="0">
              <a:effectLst/>
            </a:endParaRPr>
          </a:p>
        </p:txBody>
      </p:sp>
      <p:sp>
        <p:nvSpPr>
          <p:cNvPr id="38" name="Text Box 32"/>
          <p:cNvSpPr txBox="1">
            <a:spLocks noChangeArrowheads="1"/>
          </p:cNvSpPr>
          <p:nvPr/>
        </p:nvSpPr>
        <p:spPr bwMode="auto">
          <a:xfrm>
            <a:off x="7643652" y="1889452"/>
            <a:ext cx="1500348" cy="108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1440"/>
              </a:lnSpc>
              <a:spcBef>
                <a:spcPct val="50000"/>
              </a:spcBef>
            </a:pPr>
            <a:r>
              <a:rPr lang="en-GB" sz="1200" b="1" dirty="0" smtClean="0">
                <a:effectLst/>
              </a:rPr>
              <a:t>2011                </a:t>
            </a:r>
            <a:r>
              <a:rPr lang="en-GB" sz="1200" dirty="0" smtClean="0">
                <a:effectLst/>
              </a:rPr>
              <a:t>     </a:t>
            </a:r>
          </a:p>
          <a:p>
            <a:pPr>
              <a:lnSpc>
                <a:spcPts val="1440"/>
              </a:lnSpc>
              <a:spcBef>
                <a:spcPct val="50000"/>
              </a:spcBef>
            </a:pPr>
            <a:r>
              <a:rPr lang="en-GB" sz="1200" dirty="0" smtClean="0">
                <a:effectLst/>
              </a:rPr>
              <a:t>Rio Political Declaration on Social Determinants of Health </a:t>
            </a:r>
            <a:endParaRPr lang="en-US" sz="1200" dirty="0">
              <a:effectLs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8789" y="2274829"/>
            <a:ext cx="1176055" cy="10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Front 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0523" y="1224697"/>
            <a:ext cx="748219" cy="1050132"/>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13"/>
          <p:cNvSpPr txBox="1">
            <a:spLocks noChangeArrowheads="1"/>
          </p:cNvSpPr>
          <p:nvPr/>
        </p:nvSpPr>
        <p:spPr bwMode="auto">
          <a:xfrm>
            <a:off x="6984433" y="848539"/>
            <a:ext cx="600075" cy="27699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smtClean="0">
                <a:effectLst/>
              </a:rPr>
              <a:t>2011</a:t>
            </a:r>
            <a:endParaRPr lang="en-US" sz="1200" b="1" dirty="0">
              <a:effectLst/>
            </a:endParaRPr>
          </a:p>
        </p:txBody>
      </p:sp>
      <p:pic>
        <p:nvPicPr>
          <p:cNvPr id="139267" name="Picture 3"/>
          <p:cNvPicPr>
            <a:picLocks noGrp="1" noChangeAspect="1" noChangeArrowheads="1"/>
          </p:cNvPicPr>
          <p:nvPr>
            <p:ph type="title"/>
          </p:nvPr>
        </p:nvPicPr>
        <p:blipFill>
          <a:blip r:embed="rId8">
            <a:extLst>
              <a:ext uri="{28A0092B-C50C-407E-A947-70E740481C1C}">
                <a14:useLocalDpi xmlns:a14="http://schemas.microsoft.com/office/drawing/2010/main" val="0"/>
              </a:ext>
            </a:extLst>
          </a:blip>
          <a:srcRect/>
          <a:stretch>
            <a:fillRect/>
          </a:stretch>
        </p:blipFill>
        <p:spPr>
          <a:xfrm>
            <a:off x="1325845" y="3063765"/>
            <a:ext cx="1103031" cy="879382"/>
          </a:xfrm>
          <a:noFill/>
          <a:ln/>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9" name="Elbow Connector 8"/>
          <p:cNvCxnSpPr/>
          <p:nvPr/>
        </p:nvCxnSpPr>
        <p:spPr>
          <a:xfrm rot="16200000" flipH="1">
            <a:off x="2898359" y="4720161"/>
            <a:ext cx="2620208" cy="269874"/>
          </a:xfrm>
          <a:prstGeom prst="bentConnector3">
            <a:avLst>
              <a:gd name="adj1" fmla="val 9953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43400" y="5565035"/>
            <a:ext cx="1752600" cy="911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100" b="1" dirty="0" smtClean="0">
                <a:solidFill>
                  <a:schemeClr val="tx1"/>
                </a:solidFill>
              </a:rPr>
              <a:t>1988</a:t>
            </a:r>
            <a:r>
              <a:rPr lang="es-CL" sz="1100" dirty="0" smtClean="0">
                <a:solidFill>
                  <a:schemeClr val="tx1"/>
                </a:solidFill>
              </a:rPr>
              <a:t>  </a:t>
            </a:r>
          </a:p>
          <a:p>
            <a:r>
              <a:rPr lang="es-CL" sz="1200" dirty="0" err="1" smtClean="0">
                <a:solidFill>
                  <a:schemeClr val="tx1"/>
                </a:solidFill>
              </a:rPr>
              <a:t>Adelaide</a:t>
            </a:r>
            <a:r>
              <a:rPr lang="es-CL" sz="1200" dirty="0" smtClean="0">
                <a:solidFill>
                  <a:schemeClr val="tx1"/>
                </a:solidFill>
              </a:rPr>
              <a:t> </a:t>
            </a:r>
            <a:r>
              <a:rPr lang="es-CL" sz="1200" dirty="0" err="1" smtClean="0">
                <a:solidFill>
                  <a:schemeClr val="tx1"/>
                </a:solidFill>
              </a:rPr>
              <a:t>Recommendation</a:t>
            </a:r>
            <a:r>
              <a:rPr lang="es-CL" sz="1200" dirty="0" smtClean="0">
                <a:solidFill>
                  <a:schemeClr val="tx1"/>
                </a:solidFill>
              </a:rPr>
              <a:t> </a:t>
            </a:r>
            <a:r>
              <a:rPr lang="es-CL" sz="1200" dirty="0" err="1" smtClean="0">
                <a:solidFill>
                  <a:schemeClr val="tx1"/>
                </a:solidFill>
              </a:rPr>
              <a:t>on</a:t>
            </a:r>
            <a:r>
              <a:rPr lang="es-CL" sz="1200" dirty="0" smtClean="0">
                <a:solidFill>
                  <a:schemeClr val="tx1"/>
                </a:solidFill>
              </a:rPr>
              <a:t> Health </a:t>
            </a:r>
            <a:r>
              <a:rPr lang="es-CL" sz="1200" dirty="0" err="1" smtClean="0">
                <a:solidFill>
                  <a:schemeClr val="tx1"/>
                </a:solidFill>
              </a:rPr>
              <a:t>Public</a:t>
            </a:r>
            <a:r>
              <a:rPr lang="es-CL" sz="1200" dirty="0" smtClean="0">
                <a:solidFill>
                  <a:schemeClr val="tx1"/>
                </a:solidFill>
              </a:rPr>
              <a:t> Policy</a:t>
            </a:r>
            <a:endParaRPr lang="es-CL" sz="1200" dirty="0">
              <a:solidFill>
                <a:schemeClr val="tx1"/>
              </a:solidFill>
            </a:endParaRPr>
          </a:p>
        </p:txBody>
      </p:sp>
      <p:sp>
        <p:nvSpPr>
          <p:cNvPr id="13" name="Rectangle 12"/>
          <p:cNvSpPr/>
          <p:nvPr/>
        </p:nvSpPr>
        <p:spPr>
          <a:xfrm>
            <a:off x="3619185" y="2693249"/>
            <a:ext cx="473206" cy="261610"/>
          </a:xfrm>
          <a:prstGeom prst="rect">
            <a:avLst/>
          </a:prstGeom>
        </p:spPr>
        <p:txBody>
          <a:bodyPr wrap="none">
            <a:spAutoFit/>
          </a:bodyPr>
          <a:lstStyle/>
          <a:p>
            <a:r>
              <a:rPr lang="es-CL" sz="1050" b="1" dirty="0"/>
              <a:t>1988</a:t>
            </a:r>
            <a:endParaRPr lang="es-CL" sz="1050" dirty="0"/>
          </a:p>
        </p:txBody>
      </p:sp>
      <p:cxnSp>
        <p:nvCxnSpPr>
          <p:cNvPr id="41" name="Elbow Connector 40"/>
          <p:cNvCxnSpPr/>
          <p:nvPr/>
        </p:nvCxnSpPr>
        <p:spPr>
          <a:xfrm rot="16200000" flipH="1">
            <a:off x="6856069" y="2157192"/>
            <a:ext cx="1184125" cy="33264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86600" y="3785491"/>
            <a:ext cx="1780445" cy="1184940"/>
          </a:xfrm>
          <a:prstGeom prst="rect">
            <a:avLst/>
          </a:prstGeom>
          <a:noFill/>
        </p:spPr>
        <p:txBody>
          <a:bodyPr wrap="square" rtlCol="0">
            <a:spAutoFit/>
          </a:bodyPr>
          <a:lstStyle/>
          <a:p>
            <a:r>
              <a:rPr lang="es-CL" sz="1100" b="1" dirty="0" smtClean="0"/>
              <a:t>2009</a:t>
            </a:r>
            <a:r>
              <a:rPr lang="es-CL" sz="1100" dirty="0" smtClean="0"/>
              <a:t>  </a:t>
            </a:r>
          </a:p>
          <a:p>
            <a:r>
              <a:rPr lang="es-CL" sz="1200" dirty="0" smtClean="0"/>
              <a:t>WHA </a:t>
            </a:r>
            <a:r>
              <a:rPr lang="es-CL" sz="1200" dirty="0" err="1" smtClean="0"/>
              <a:t>Resolution</a:t>
            </a:r>
            <a:r>
              <a:rPr lang="es-CL" sz="1200" dirty="0" smtClean="0"/>
              <a:t> </a:t>
            </a:r>
            <a:r>
              <a:rPr lang="es-CL" sz="1200" dirty="0" err="1" smtClean="0"/>
              <a:t>Reducing</a:t>
            </a:r>
            <a:r>
              <a:rPr lang="es-CL" sz="1200" dirty="0" smtClean="0"/>
              <a:t>  </a:t>
            </a:r>
            <a:r>
              <a:rPr lang="es-CL" sz="1200" dirty="0" err="1" smtClean="0"/>
              <a:t>Health</a:t>
            </a:r>
            <a:r>
              <a:rPr lang="es-CL" sz="1200" dirty="0" smtClean="0"/>
              <a:t> </a:t>
            </a:r>
            <a:r>
              <a:rPr lang="es-CL" sz="1200" dirty="0" err="1" smtClean="0"/>
              <a:t>Inequities</a:t>
            </a:r>
            <a:r>
              <a:rPr lang="es-CL" sz="1200" dirty="0" smtClean="0"/>
              <a:t> </a:t>
            </a:r>
            <a:r>
              <a:rPr lang="es-CL" sz="1200" dirty="0" err="1" smtClean="0"/>
              <a:t>Through</a:t>
            </a:r>
            <a:r>
              <a:rPr lang="es-CL" sz="1200" dirty="0" smtClean="0"/>
              <a:t> </a:t>
            </a:r>
            <a:r>
              <a:rPr lang="es-CL" sz="1200" dirty="0" err="1" smtClean="0"/>
              <a:t>Action</a:t>
            </a:r>
            <a:r>
              <a:rPr lang="es-CL" sz="1200" dirty="0" smtClean="0"/>
              <a:t> </a:t>
            </a:r>
            <a:r>
              <a:rPr lang="es-CL" sz="1200" dirty="0" err="1" smtClean="0"/>
              <a:t>on</a:t>
            </a:r>
            <a:r>
              <a:rPr lang="es-CL" sz="1200" dirty="0" smtClean="0"/>
              <a:t> </a:t>
            </a:r>
            <a:r>
              <a:rPr lang="es-CL" sz="1200" dirty="0" err="1" smtClean="0"/>
              <a:t>the</a:t>
            </a:r>
            <a:r>
              <a:rPr lang="es-CL" sz="1200" dirty="0" smtClean="0"/>
              <a:t> Social </a:t>
            </a:r>
            <a:r>
              <a:rPr lang="es-CL" sz="1200" dirty="0" err="1" smtClean="0"/>
              <a:t>Determinants</a:t>
            </a:r>
            <a:r>
              <a:rPr lang="es-CL" sz="1200" dirty="0" smtClean="0"/>
              <a:t> of </a:t>
            </a:r>
            <a:r>
              <a:rPr lang="es-CL" sz="1200" dirty="0" err="1" smtClean="0"/>
              <a:t>Health</a:t>
            </a:r>
            <a:r>
              <a:rPr lang="es-CL" sz="1200" dirty="0" smtClean="0"/>
              <a:t> </a:t>
            </a:r>
            <a:endParaRPr lang="es-CL" sz="1200" dirty="0"/>
          </a:p>
        </p:txBody>
      </p:sp>
      <p:cxnSp>
        <p:nvCxnSpPr>
          <p:cNvPr id="53" name="Elbow Connector 52"/>
          <p:cNvCxnSpPr/>
          <p:nvPr/>
        </p:nvCxnSpPr>
        <p:spPr>
          <a:xfrm rot="16200000" flipH="1">
            <a:off x="4665975" y="3498954"/>
            <a:ext cx="1713054" cy="487574"/>
          </a:xfrm>
          <a:prstGeom prst="bentConnector3">
            <a:avLst>
              <a:gd name="adj1" fmla="val 82027"/>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78752" y="4581843"/>
            <a:ext cx="1708603" cy="1000274"/>
          </a:xfrm>
          <a:prstGeom prst="rect">
            <a:avLst/>
          </a:prstGeom>
          <a:noFill/>
        </p:spPr>
        <p:txBody>
          <a:bodyPr wrap="square" rtlCol="0">
            <a:spAutoFit/>
          </a:bodyPr>
          <a:lstStyle/>
          <a:p>
            <a:r>
              <a:rPr lang="es-CL" sz="1100" b="1" dirty="0" smtClean="0"/>
              <a:t>1999</a:t>
            </a:r>
            <a:r>
              <a:rPr lang="es-CL" sz="1100" dirty="0" smtClean="0"/>
              <a:t>                                    </a:t>
            </a:r>
            <a:r>
              <a:rPr lang="es-CL" sz="1200" dirty="0" err="1" smtClean="0"/>
              <a:t>The</a:t>
            </a:r>
            <a:r>
              <a:rPr lang="es-CL" sz="1200" dirty="0" smtClean="0"/>
              <a:t> </a:t>
            </a:r>
            <a:r>
              <a:rPr lang="es-CL" sz="1200" dirty="0" err="1" smtClean="0"/>
              <a:t>Gothenburg</a:t>
            </a:r>
            <a:r>
              <a:rPr lang="es-CL" sz="1200" dirty="0" smtClean="0"/>
              <a:t> </a:t>
            </a:r>
            <a:r>
              <a:rPr lang="es-CL" sz="1200" dirty="0" err="1" smtClean="0"/>
              <a:t>consensus</a:t>
            </a:r>
            <a:r>
              <a:rPr lang="es-CL" sz="1200" dirty="0" smtClean="0"/>
              <a:t> </a:t>
            </a:r>
            <a:r>
              <a:rPr lang="es-CL" sz="1200" dirty="0" err="1" smtClean="0"/>
              <a:t>Paper</a:t>
            </a:r>
            <a:r>
              <a:rPr lang="es-CL" sz="1200" dirty="0" smtClean="0"/>
              <a:t> </a:t>
            </a:r>
            <a:r>
              <a:rPr lang="es-CL" sz="1200" dirty="0" err="1" smtClean="0"/>
              <a:t>on</a:t>
            </a:r>
            <a:r>
              <a:rPr lang="es-CL" sz="1200" dirty="0" smtClean="0"/>
              <a:t> </a:t>
            </a:r>
            <a:r>
              <a:rPr lang="es-CL" sz="1200" dirty="0" err="1" smtClean="0"/>
              <a:t>Health</a:t>
            </a:r>
            <a:r>
              <a:rPr lang="es-CL" sz="1200" dirty="0" smtClean="0"/>
              <a:t> </a:t>
            </a:r>
            <a:r>
              <a:rPr lang="es-CL" sz="1200" dirty="0" err="1" smtClean="0"/>
              <a:t>Impact</a:t>
            </a:r>
            <a:r>
              <a:rPr lang="es-CL" sz="1200" dirty="0" smtClean="0"/>
              <a:t> </a:t>
            </a:r>
            <a:r>
              <a:rPr lang="es-CL" sz="1200" dirty="0" err="1" smtClean="0"/>
              <a:t>Assesment</a:t>
            </a:r>
            <a:r>
              <a:rPr lang="es-CL" sz="1200" dirty="0" smtClean="0"/>
              <a:t> </a:t>
            </a:r>
            <a:endParaRPr lang="es-CL" sz="1200" dirty="0"/>
          </a:p>
        </p:txBody>
      </p:sp>
      <p:pic>
        <p:nvPicPr>
          <p:cNvPr id="4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243" y="259251"/>
            <a:ext cx="668315" cy="93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9116" y="620713"/>
            <a:ext cx="778117" cy="102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7444213" y="2910026"/>
            <a:ext cx="1166387" cy="815608"/>
          </a:xfrm>
          <a:prstGeom prst="rect">
            <a:avLst/>
          </a:prstGeom>
          <a:noFill/>
        </p:spPr>
        <p:txBody>
          <a:bodyPr wrap="square" rtlCol="0">
            <a:spAutoFit/>
          </a:bodyPr>
          <a:lstStyle/>
          <a:p>
            <a:r>
              <a:rPr lang="es-CL" sz="1100" b="1" dirty="0" smtClean="0"/>
              <a:t>2011</a:t>
            </a:r>
            <a:r>
              <a:rPr lang="es-CL" sz="1100" dirty="0" smtClean="0"/>
              <a:t>  </a:t>
            </a:r>
          </a:p>
          <a:p>
            <a:r>
              <a:rPr lang="es-CL" sz="1200" dirty="0" smtClean="0"/>
              <a:t>UN </a:t>
            </a:r>
            <a:r>
              <a:rPr lang="es-CL" sz="1200" dirty="0" err="1" smtClean="0"/>
              <a:t>Political</a:t>
            </a:r>
            <a:r>
              <a:rPr lang="es-CL" sz="1200" dirty="0" smtClean="0"/>
              <a:t> </a:t>
            </a:r>
            <a:r>
              <a:rPr lang="es-CL" sz="1200" dirty="0" err="1" smtClean="0"/>
              <a:t>Declaration</a:t>
            </a:r>
            <a:r>
              <a:rPr lang="es-CL" sz="1200" dirty="0" smtClean="0"/>
              <a:t> </a:t>
            </a:r>
            <a:r>
              <a:rPr lang="es-CL" sz="1200" dirty="0" err="1" smtClean="0"/>
              <a:t>on</a:t>
            </a:r>
            <a:r>
              <a:rPr lang="es-CL" sz="1200" dirty="0" smtClean="0"/>
              <a:t> </a:t>
            </a:r>
            <a:r>
              <a:rPr lang="es-CL" sz="1200" dirty="0" err="1" smtClean="0"/>
              <a:t>NCDs</a:t>
            </a:r>
            <a:endParaRPr lang="es-CL" sz="1200" dirty="0"/>
          </a:p>
        </p:txBody>
      </p:sp>
      <p:cxnSp>
        <p:nvCxnSpPr>
          <p:cNvPr id="36" name="Elbow Connector 35"/>
          <p:cNvCxnSpPr/>
          <p:nvPr/>
        </p:nvCxnSpPr>
        <p:spPr>
          <a:xfrm rot="5400000">
            <a:off x="8256507" y="1112478"/>
            <a:ext cx="274638" cy="152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 Box 32"/>
          <p:cNvSpPr txBox="1">
            <a:spLocks noChangeArrowheads="1"/>
          </p:cNvSpPr>
          <p:nvPr/>
        </p:nvSpPr>
        <p:spPr bwMode="auto">
          <a:xfrm>
            <a:off x="7860426" y="1332211"/>
            <a:ext cx="150034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1440"/>
              </a:lnSpc>
              <a:spcBef>
                <a:spcPct val="50000"/>
              </a:spcBef>
            </a:pPr>
            <a:r>
              <a:rPr lang="en-GB" sz="1200" b="1" dirty="0" smtClean="0">
                <a:effectLst/>
              </a:rPr>
              <a:t>2013</a:t>
            </a:r>
            <a:r>
              <a:rPr lang="en-GB" sz="1200" dirty="0" smtClean="0">
                <a:effectLst/>
              </a:rPr>
              <a:t> Global Conference on Health Promotion  </a:t>
            </a:r>
            <a:r>
              <a:rPr lang="en-GB" sz="1200" b="1" dirty="0" smtClean="0">
                <a:effectLst/>
              </a:rPr>
              <a:t>              </a:t>
            </a:r>
            <a:r>
              <a:rPr lang="en-GB" sz="1200" dirty="0" smtClean="0">
                <a:effectLst/>
              </a:rPr>
              <a:t>     </a:t>
            </a:r>
          </a:p>
        </p:txBody>
      </p:sp>
      <p:sp>
        <p:nvSpPr>
          <p:cNvPr id="39" name="Title 1"/>
          <p:cNvSpPr txBox="1">
            <a:spLocks/>
          </p:cNvSpPr>
          <p:nvPr/>
        </p:nvSpPr>
        <p:spPr>
          <a:xfrm>
            <a:off x="152400" y="269776"/>
            <a:ext cx="8610600" cy="102562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117CB2"/>
                </a:solidFill>
                <a:latin typeface="Arial" pitchFamily="34" charset="0"/>
                <a:ea typeface="Bodoni SvtyTwo ITC TT-Book"/>
                <a:cs typeface="Times New Roman" pitchFamily="18" charset="0"/>
              </a:rPr>
              <a:t>Global mandates – </a:t>
            </a:r>
          </a:p>
          <a:p>
            <a:pPr algn="l"/>
            <a:r>
              <a:rPr lang="en-US" sz="3200" dirty="0" smtClean="0">
                <a:solidFill>
                  <a:srgbClr val="117CB2"/>
                </a:solidFill>
                <a:latin typeface="Arial" pitchFamily="34" charset="0"/>
                <a:ea typeface="Bodoni SvtyTwo ITC TT-Book"/>
                <a:cs typeface="Times New Roman" pitchFamily="18" charset="0"/>
              </a:rPr>
              <a:t>History to current day</a:t>
            </a:r>
            <a:endParaRPr lang="en-GB" sz="3200" dirty="0">
              <a:solidFill>
                <a:srgbClr val="117CB2"/>
              </a:solidFill>
              <a:latin typeface="Arial" pitchFamily="34" charset="0"/>
              <a:ea typeface="Bodoni SvtyTwo ITC TT-Book"/>
              <a:cs typeface="Times New Roman" pitchFamily="18" charset="0"/>
            </a:endParaRPr>
          </a:p>
        </p:txBody>
      </p:sp>
      <p:sp>
        <p:nvSpPr>
          <p:cNvPr id="48" name="Line 6"/>
          <p:cNvSpPr>
            <a:spLocks noChangeShapeType="1"/>
          </p:cNvSpPr>
          <p:nvPr/>
        </p:nvSpPr>
        <p:spPr bwMode="auto">
          <a:xfrm flipV="1">
            <a:off x="152400" y="259253"/>
            <a:ext cx="5426352" cy="14908"/>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Line 6"/>
          <p:cNvSpPr>
            <a:spLocks noChangeShapeType="1"/>
          </p:cNvSpPr>
          <p:nvPr/>
        </p:nvSpPr>
        <p:spPr bwMode="auto">
          <a:xfrm>
            <a:off x="96812" y="1264762"/>
            <a:ext cx="3636988"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0" name="Elbow Connector 39"/>
          <p:cNvCxnSpPr/>
          <p:nvPr/>
        </p:nvCxnSpPr>
        <p:spPr>
          <a:xfrm rot="5400000">
            <a:off x="8816736" y="767176"/>
            <a:ext cx="27463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 Box 32"/>
          <p:cNvSpPr txBox="1">
            <a:spLocks noChangeArrowheads="1"/>
          </p:cNvSpPr>
          <p:nvPr/>
        </p:nvSpPr>
        <p:spPr bwMode="auto">
          <a:xfrm>
            <a:off x="8393826" y="969190"/>
            <a:ext cx="950906" cy="45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1440"/>
              </a:lnSpc>
              <a:spcBef>
                <a:spcPct val="50000"/>
              </a:spcBef>
            </a:pPr>
            <a:r>
              <a:rPr lang="en-GB" sz="1200" b="1" dirty="0" smtClean="0">
                <a:effectLst/>
              </a:rPr>
              <a:t>2014</a:t>
            </a:r>
            <a:r>
              <a:rPr lang="en-GB" sz="1200" dirty="0" smtClean="0">
                <a:effectLst/>
              </a:rPr>
              <a:t> WHA Resolution</a:t>
            </a:r>
          </a:p>
        </p:txBody>
      </p:sp>
      <p:sp>
        <p:nvSpPr>
          <p:cNvPr id="6" name="Footer Placeholder 5"/>
          <p:cNvSpPr>
            <a:spLocks noGrp="1"/>
          </p:cNvSpPr>
          <p:nvPr>
            <p:ph type="ftr" sz="quarter" idx="11"/>
          </p:nvPr>
        </p:nvSpPr>
        <p:spPr>
          <a:xfrm>
            <a:off x="4674971" y="6477000"/>
            <a:ext cx="4489684" cy="365125"/>
          </a:xfrm>
        </p:spPr>
        <p:txBody>
          <a:bodyPr/>
          <a:lstStyle/>
          <a:p>
            <a:r>
              <a:rPr lang="en-US" dirty="0" smtClean="0"/>
              <a:t>Solar, Valentine</a:t>
            </a:r>
            <a:r>
              <a:rPr lang="en-US" dirty="0"/>
              <a:t>, </a:t>
            </a:r>
            <a:r>
              <a:rPr lang="de-CH" dirty="0" smtClean="0"/>
              <a:t>WHO </a:t>
            </a:r>
            <a:r>
              <a:rPr lang="en-US" dirty="0"/>
              <a:t>Health in All Policies Training: </a:t>
            </a:r>
          </a:p>
          <a:p>
            <a:r>
              <a:rPr lang="en-US" dirty="0"/>
              <a:t>Trainers' meeting 24-26 March 2015, </a:t>
            </a:r>
            <a:r>
              <a:rPr lang="en-US" dirty="0" smtClean="0"/>
              <a:t>Geneva</a:t>
            </a:r>
            <a:endParaRPr lang="en-GB" dirty="0"/>
          </a:p>
        </p:txBody>
      </p:sp>
    </p:spTree>
    <p:extLst>
      <p:ext uri="{BB962C8B-B14F-4D97-AF65-F5344CB8AC3E}">
        <p14:creationId xmlns:p14="http://schemas.microsoft.com/office/powerpoint/2010/main" val="3423380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99" y="1138301"/>
            <a:ext cx="1393249" cy="195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2057400" y="1658449"/>
            <a:ext cx="1981200" cy="1295400"/>
          </a:xfrm>
          <a:prstGeom prst="wedgeRoundRectCallout">
            <a:avLst>
              <a:gd name="adj1" fmla="val -20833"/>
              <a:gd name="adj2" fmla="val 912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Inequalities are killing on a grand </a:t>
            </a:r>
            <a:r>
              <a:rPr lang="en-US" dirty="0" smtClean="0"/>
              <a:t>scale…</a:t>
            </a:r>
            <a:endParaRPr lang="en-US" dirty="0"/>
          </a:p>
          <a:p>
            <a:endParaRPr lang="en-US" dirty="0"/>
          </a:p>
        </p:txBody>
      </p:sp>
      <p:grpSp>
        <p:nvGrpSpPr>
          <p:cNvPr id="10" name="Group 9"/>
          <p:cNvGrpSpPr/>
          <p:nvPr/>
        </p:nvGrpSpPr>
        <p:grpSpPr>
          <a:xfrm>
            <a:off x="3876653" y="809188"/>
            <a:ext cx="5338325" cy="5075170"/>
            <a:chOff x="4603242" y="1658449"/>
            <a:chExt cx="5338325" cy="507517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675" t="21875" r="19180" b="13889"/>
            <a:stretch/>
          </p:blipFill>
          <p:spPr bwMode="auto">
            <a:xfrm>
              <a:off x="4603242" y="1658449"/>
              <a:ext cx="5338325"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535084" y="4021579"/>
              <a:ext cx="1103031" cy="879382"/>
            </a:xfrm>
            <a:prstGeom prst="rect">
              <a:avLst/>
            </a:prstGeom>
            <a:noFill/>
            <a:ln/>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descr="C:\Program Files (x86)\Microsoft Office\MEDIA\CAGCAT10\j01494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2405" y="2455865"/>
              <a:ext cx="807662" cy="82073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Program Files (x86)\Microsoft Office\MEDIA\CAGCAT10\j022201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0" y="3938111"/>
              <a:ext cx="1042569" cy="10463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53000" y="5638800"/>
              <a:ext cx="4870699" cy="1024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Program Files (x86)\Microsoft Office\MEDIA\CAGCAT10\j0300840.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5630214"/>
              <a:ext cx="1164498" cy="980877"/>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Program Files (x86)\Microsoft Office\MEDIA\CAGCAT10\j0305257.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30915" y="5406438"/>
              <a:ext cx="826170" cy="132718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ontent Placeholder 10"/>
          <p:cNvSpPr>
            <a:spLocks noGrp="1"/>
          </p:cNvSpPr>
          <p:nvPr>
            <p:ph sz="half" idx="1"/>
          </p:nvPr>
        </p:nvSpPr>
        <p:spPr>
          <a:xfrm>
            <a:off x="76200" y="3299167"/>
            <a:ext cx="4150211" cy="3482633"/>
          </a:xfrm>
        </p:spPr>
        <p:txBody>
          <a:bodyPr>
            <a:normAutofit/>
          </a:bodyPr>
          <a:lstStyle/>
          <a:p>
            <a:pPr>
              <a:spcAft>
                <a:spcPts val="600"/>
              </a:spcAft>
            </a:pPr>
            <a:r>
              <a:rPr lang="en-US" sz="2000" dirty="0" smtClean="0"/>
              <a:t>The </a:t>
            </a:r>
            <a:r>
              <a:rPr lang="en-US" sz="2000" dirty="0"/>
              <a:t>circumstances in which people are born, grow up, live, work and age, and the systems </a:t>
            </a:r>
            <a:r>
              <a:rPr lang="en-US" sz="2000" dirty="0" smtClean="0"/>
              <a:t>in </a:t>
            </a:r>
            <a:r>
              <a:rPr lang="en-US" sz="2000" dirty="0"/>
              <a:t>place to deal with illness. </a:t>
            </a:r>
          </a:p>
          <a:p>
            <a:pPr>
              <a:spcAft>
                <a:spcPts val="600"/>
              </a:spcAft>
            </a:pPr>
            <a:r>
              <a:rPr lang="en-US" sz="2000" dirty="0"/>
              <a:t>These circumstances are </a:t>
            </a:r>
            <a:r>
              <a:rPr lang="en-US" sz="2000" dirty="0" smtClean="0"/>
              <a:t>shaped </a:t>
            </a:r>
            <a:r>
              <a:rPr lang="en-US" sz="2000" dirty="0"/>
              <a:t>by a wider set of forces: economics, social policies, and </a:t>
            </a:r>
            <a:r>
              <a:rPr lang="en-US" sz="2000" dirty="0" smtClean="0"/>
              <a:t>politics  (health system, one force).</a:t>
            </a:r>
            <a:endParaRPr lang="en-US" sz="2000" dirty="0"/>
          </a:p>
          <a:p>
            <a:pPr>
              <a:spcAft>
                <a:spcPts val="600"/>
              </a:spcAft>
            </a:pPr>
            <a:r>
              <a:rPr lang="en-US" sz="2000" dirty="0" smtClean="0"/>
              <a:t>Largely </a:t>
            </a:r>
            <a:r>
              <a:rPr lang="en-US" sz="2000" dirty="0"/>
              <a:t>responsible for </a:t>
            </a:r>
            <a:r>
              <a:rPr lang="en-US" sz="2000" dirty="0" smtClean="0"/>
              <a:t/>
            </a:r>
            <a:br>
              <a:rPr lang="en-US" sz="2000" dirty="0" smtClean="0"/>
            </a:br>
            <a:r>
              <a:rPr lang="en-US" sz="2000" dirty="0" smtClean="0"/>
              <a:t>health </a:t>
            </a:r>
            <a:r>
              <a:rPr lang="en-US" sz="2000" dirty="0"/>
              <a:t>inequities</a:t>
            </a:r>
            <a:r>
              <a:rPr lang="en-US" sz="2000" dirty="0" smtClean="0"/>
              <a:t>.</a:t>
            </a:r>
            <a:endParaRPr lang="en-US" sz="2000" dirty="0"/>
          </a:p>
        </p:txBody>
      </p:sp>
      <p:sp>
        <p:nvSpPr>
          <p:cNvPr id="14" name="Title 1"/>
          <p:cNvSpPr>
            <a:spLocks noGrp="1"/>
          </p:cNvSpPr>
          <p:nvPr>
            <p:ph type="title"/>
          </p:nvPr>
        </p:nvSpPr>
        <p:spPr>
          <a:xfrm>
            <a:off x="147423" y="-35024"/>
            <a:ext cx="8286553" cy="949424"/>
          </a:xfrm>
        </p:spPr>
        <p:txBody>
          <a:bodyPr>
            <a:normAutofit fontScale="90000"/>
          </a:bodyPr>
          <a:lstStyle/>
          <a:p>
            <a:pPr algn="l">
              <a:tabLst>
                <a:tab pos="6553200" algn="l"/>
              </a:tabLst>
            </a:pPr>
            <a:r>
              <a:rPr lang="en-GB" sz="3200" dirty="0" smtClean="0">
                <a:solidFill>
                  <a:srgbClr val="117CB2"/>
                </a:solidFill>
                <a:latin typeface="Arial" pitchFamily="34" charset="0"/>
                <a:ea typeface="Bodoni SvtyTwo ITC TT-Book"/>
                <a:cs typeface="Times New Roman" pitchFamily="18" charset="0"/>
              </a:rPr>
              <a:t>Commission on Social Determinants of Health </a:t>
            </a:r>
            <a:endParaRPr lang="en-GB" sz="3200" dirty="0">
              <a:solidFill>
                <a:srgbClr val="117CB2"/>
              </a:solidFill>
              <a:latin typeface="Arial" pitchFamily="34" charset="0"/>
              <a:ea typeface="Bodoni SvtyTwo ITC TT-Book"/>
              <a:cs typeface="Times New Roman" pitchFamily="18" charset="0"/>
            </a:endParaRPr>
          </a:p>
        </p:txBody>
      </p:sp>
      <p:sp>
        <p:nvSpPr>
          <p:cNvPr id="15" name="Line 5"/>
          <p:cNvSpPr>
            <a:spLocks noChangeShapeType="1"/>
          </p:cNvSpPr>
          <p:nvPr/>
        </p:nvSpPr>
        <p:spPr bwMode="auto">
          <a:xfrm>
            <a:off x="102061" y="685800"/>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Line 5"/>
          <p:cNvSpPr>
            <a:spLocks noChangeShapeType="1"/>
          </p:cNvSpPr>
          <p:nvPr/>
        </p:nvSpPr>
        <p:spPr bwMode="auto">
          <a:xfrm>
            <a:off x="68281" y="152400"/>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Footer Placeholder 2"/>
          <p:cNvSpPr>
            <a:spLocks noGrp="1"/>
          </p:cNvSpPr>
          <p:nvPr>
            <p:ph type="ftr" sz="quarter" idx="11"/>
          </p:nvPr>
        </p:nvSpPr>
        <p:spPr>
          <a:xfrm>
            <a:off x="3124200" y="6356350"/>
            <a:ext cx="3235810" cy="365125"/>
          </a:xfrm>
        </p:spPr>
        <p:txBody>
          <a:bodyPr/>
          <a:lstStyle/>
          <a:p>
            <a:r>
              <a:rPr lang="en-US" dirty="0" smtClean="0"/>
              <a:t>Valentine,</a:t>
            </a:r>
            <a:r>
              <a:rPr lang="de-CH" dirty="0" smtClean="0"/>
              <a:t> </a:t>
            </a:r>
            <a:r>
              <a:rPr lang="de-CH" dirty="0"/>
              <a:t>WHO </a:t>
            </a:r>
            <a:r>
              <a:rPr lang="en-US" dirty="0"/>
              <a:t>Health in All Policies Training: </a:t>
            </a:r>
          </a:p>
          <a:p>
            <a:r>
              <a:rPr lang="en-US" dirty="0"/>
              <a:t>Trainers' meeting 24-26 March 2015, Geneva</a:t>
            </a:r>
            <a:endParaRPr lang="de-CH" dirty="0"/>
          </a:p>
        </p:txBody>
      </p:sp>
    </p:spTree>
    <p:extLst>
      <p:ext uri="{BB962C8B-B14F-4D97-AF65-F5344CB8AC3E}">
        <p14:creationId xmlns:p14="http://schemas.microsoft.com/office/powerpoint/2010/main" val="4063486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4418305" y="1600199"/>
            <a:ext cx="4497095" cy="5046707"/>
          </a:xfrm>
        </p:spPr>
        <p:txBody>
          <a:bodyPr>
            <a:normAutofit fontScale="92500" lnSpcReduction="20000"/>
          </a:bodyPr>
          <a:lstStyle/>
          <a:p>
            <a:pPr marL="0" indent="0">
              <a:buNone/>
            </a:pPr>
            <a:r>
              <a:rPr lang="en-US" sz="3000" b="1" dirty="0" smtClean="0"/>
              <a:t>Health equity:</a:t>
            </a:r>
            <a:endParaRPr lang="en-US" sz="3500" dirty="0" smtClean="0"/>
          </a:p>
          <a:p>
            <a:r>
              <a:rPr lang="en-US" sz="2600" dirty="0"/>
              <a:t>T</a:t>
            </a:r>
            <a:r>
              <a:rPr lang="en-US" sz="2600" dirty="0" smtClean="0"/>
              <a:t>he </a:t>
            </a:r>
            <a:r>
              <a:rPr lang="en-US" sz="2600" dirty="0"/>
              <a:t>absence of unfair and avoidable or remediable differences in health among groups defined socially, economically, demographically or </a:t>
            </a:r>
            <a:r>
              <a:rPr lang="en-US" sz="2600" dirty="0" smtClean="0"/>
              <a:t>geographically.  </a:t>
            </a:r>
          </a:p>
          <a:p>
            <a:endParaRPr lang="en-US" sz="2600" dirty="0"/>
          </a:p>
          <a:p>
            <a:pPr marL="0" indent="0">
              <a:buNone/>
            </a:pPr>
            <a:r>
              <a:rPr lang="en-US" sz="3000" b="1" dirty="0"/>
              <a:t>Population health interventions:</a:t>
            </a:r>
          </a:p>
          <a:p>
            <a:r>
              <a:rPr lang="en-US" sz="2600" dirty="0" smtClean="0"/>
              <a:t>Aim to change </a:t>
            </a:r>
            <a:r>
              <a:rPr lang="en-US" sz="2600" dirty="0"/>
              <a:t>the social context that influences health (Rose in </a:t>
            </a:r>
            <a:r>
              <a:rPr lang="en-US" sz="2600" dirty="0" err="1"/>
              <a:t>Frohlich</a:t>
            </a:r>
            <a:r>
              <a:rPr lang="en-US" sz="2600" dirty="0"/>
              <a:t>, 2014)</a:t>
            </a:r>
          </a:p>
          <a:p>
            <a:endParaRPr lang="en-US" sz="2000" dirty="0"/>
          </a:p>
        </p:txBody>
      </p:sp>
      <p:sp>
        <p:nvSpPr>
          <p:cNvPr id="13" name="Title 1"/>
          <p:cNvSpPr>
            <a:spLocks noGrp="1"/>
          </p:cNvSpPr>
          <p:nvPr>
            <p:ph type="title"/>
          </p:nvPr>
        </p:nvSpPr>
        <p:spPr>
          <a:xfrm>
            <a:off x="400247" y="228600"/>
            <a:ext cx="8286553" cy="949424"/>
          </a:xfrm>
        </p:spPr>
        <p:txBody>
          <a:bodyPr>
            <a:normAutofit/>
          </a:bodyPr>
          <a:lstStyle/>
          <a:p>
            <a:pPr algn="l">
              <a:tabLst>
                <a:tab pos="6553200" algn="l"/>
              </a:tabLst>
            </a:pPr>
            <a:r>
              <a:rPr lang="en-GB" sz="3200" dirty="0" smtClean="0">
                <a:solidFill>
                  <a:srgbClr val="117CB2"/>
                </a:solidFill>
                <a:latin typeface="Arial" pitchFamily="34" charset="0"/>
                <a:ea typeface="Bodoni SvtyTwo ITC TT-Book"/>
                <a:cs typeface="Times New Roman" pitchFamily="18" charset="0"/>
              </a:rPr>
              <a:t>Definitions</a:t>
            </a:r>
            <a:endParaRPr lang="en-GB" sz="3200" dirty="0">
              <a:solidFill>
                <a:srgbClr val="117CB2"/>
              </a:solidFill>
              <a:latin typeface="Arial" pitchFamily="34" charset="0"/>
              <a:ea typeface="Bodoni SvtyTwo ITC TT-Book"/>
              <a:cs typeface="Times New Roman" pitchFamily="18" charset="0"/>
            </a:endParaRPr>
          </a:p>
        </p:txBody>
      </p:sp>
      <p:sp>
        <p:nvSpPr>
          <p:cNvPr id="14" name="Line 5"/>
          <p:cNvSpPr>
            <a:spLocks noChangeShapeType="1"/>
          </p:cNvSpPr>
          <p:nvPr/>
        </p:nvSpPr>
        <p:spPr bwMode="auto">
          <a:xfrm>
            <a:off x="421535" y="1154510"/>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5"/>
          <p:cNvSpPr>
            <a:spLocks noChangeShapeType="1"/>
          </p:cNvSpPr>
          <p:nvPr/>
        </p:nvSpPr>
        <p:spPr bwMode="auto">
          <a:xfrm>
            <a:off x="421536" y="263624"/>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Content Placeholder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985" y="290511"/>
            <a:ext cx="1147238" cy="863999"/>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ontent Placeholder 1"/>
          <p:cNvSpPr>
            <a:spLocks noGrp="1"/>
          </p:cNvSpPr>
          <p:nvPr>
            <p:ph sz="half" idx="1"/>
          </p:nvPr>
        </p:nvSpPr>
        <p:spPr/>
        <p:txBody>
          <a:bodyPr>
            <a:normAutofit fontScale="92500" lnSpcReduction="20000"/>
          </a:bodyPr>
          <a:lstStyle/>
          <a:p>
            <a:pPr marL="0" indent="0">
              <a:buNone/>
            </a:pPr>
            <a:endParaRPr lang="en-US" b="1" dirty="0" smtClean="0"/>
          </a:p>
          <a:p>
            <a:pPr marL="0" indent="0">
              <a:spcAft>
                <a:spcPts val="600"/>
              </a:spcAft>
              <a:buNone/>
            </a:pPr>
            <a:r>
              <a:rPr lang="en-US" b="1" dirty="0" err="1"/>
              <a:t>Intersectoral</a:t>
            </a:r>
            <a:r>
              <a:rPr lang="en-US" b="1" dirty="0"/>
              <a:t> action: </a:t>
            </a:r>
          </a:p>
          <a:p>
            <a:r>
              <a:rPr lang="en-US" dirty="0"/>
              <a:t>The process in which the objectives, strategies, activities and resources of each sector are considered in terms of their implications and impact on objectives, strategies, activities and resources of other sectors.</a:t>
            </a:r>
          </a:p>
          <a:p>
            <a:endParaRPr lang="en-GB" dirty="0"/>
          </a:p>
        </p:txBody>
      </p:sp>
      <p:sp>
        <p:nvSpPr>
          <p:cNvPr id="3" name="Footer Placeholder 2"/>
          <p:cNvSpPr>
            <a:spLocks noGrp="1"/>
          </p:cNvSpPr>
          <p:nvPr>
            <p:ph type="ftr" sz="quarter" idx="11"/>
          </p:nvPr>
        </p:nvSpPr>
        <p:spPr>
          <a:xfrm>
            <a:off x="2895600" y="6324600"/>
            <a:ext cx="4191000" cy="396875"/>
          </a:xfrm>
        </p:spPr>
        <p:txBody>
          <a:bodyPr/>
          <a:lstStyle/>
          <a:p>
            <a:r>
              <a:rPr lang="en-US" smtClean="0"/>
              <a:t>Valentine, WHO Health in All Policies Training: </a:t>
            </a:r>
            <a:endParaRPr lang="en-GB" dirty="0"/>
          </a:p>
        </p:txBody>
      </p:sp>
    </p:spTree>
    <p:extLst>
      <p:ext uri="{BB962C8B-B14F-4D97-AF65-F5344CB8AC3E}">
        <p14:creationId xmlns:p14="http://schemas.microsoft.com/office/powerpoint/2010/main" val="3436822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486400" y="152400"/>
            <a:ext cx="8229600" cy="1143000"/>
          </a:xfrm>
        </p:spPr>
        <p:txBody>
          <a:bodyPr lIns="0" tIns="0" rIns="0" bIns="0">
            <a:normAutofit fontScale="90000"/>
          </a:bodyPr>
          <a:lstStyle/>
          <a:p>
            <a:pPr algn="l"/>
            <a:r>
              <a:rPr lang="en-GB" dirty="0">
                <a:latin typeface="Calibri" pitchFamily="34" charset="0"/>
              </a:rPr>
              <a:t>                                   </a:t>
            </a:r>
            <a:br>
              <a:rPr lang="en-GB" dirty="0">
                <a:latin typeface="Calibri" pitchFamily="34" charset="0"/>
              </a:rPr>
            </a:br>
            <a:r>
              <a:rPr lang="en-GB" sz="3200" dirty="0" smtClean="0">
                <a:solidFill>
                  <a:srgbClr val="117CB2"/>
                </a:solidFill>
                <a:latin typeface="Arial" pitchFamily="34" charset="0"/>
                <a:ea typeface="Bodoni SvtyTwo ITC TT-Book"/>
                <a:cs typeface="Times New Roman" pitchFamily="18" charset="0"/>
              </a:rPr>
              <a:t>The </a:t>
            </a:r>
            <a:r>
              <a:rPr lang="en-GB" sz="3200" dirty="0">
                <a:solidFill>
                  <a:srgbClr val="117CB2"/>
                </a:solidFill>
                <a:latin typeface="Arial" pitchFamily="34" charset="0"/>
                <a:ea typeface="Bodoni SvtyTwo ITC TT-Book"/>
                <a:cs typeface="Times New Roman" pitchFamily="18" charset="0"/>
              </a:rPr>
              <a:t>Rio Declaration</a:t>
            </a:r>
            <a:endParaRPr lang="en-US" sz="3200" dirty="0">
              <a:solidFill>
                <a:srgbClr val="117CB2"/>
              </a:solidFill>
              <a:latin typeface="Arial" pitchFamily="34" charset="0"/>
              <a:ea typeface="Bodoni SvtyTwo ITC TT-Book"/>
              <a:cs typeface="Times New Roman" pitchFamily="18" charset="0"/>
            </a:endParaRPr>
          </a:p>
        </p:txBody>
      </p:sp>
      <p:sp>
        <p:nvSpPr>
          <p:cNvPr id="4099" name="Rectangle 3"/>
          <p:cNvSpPr>
            <a:spLocks noGrp="1" noChangeArrowheads="1"/>
          </p:cNvSpPr>
          <p:nvPr>
            <p:ph type="body" idx="4294967295"/>
          </p:nvPr>
        </p:nvSpPr>
        <p:spPr>
          <a:xfrm>
            <a:off x="552450" y="1773238"/>
            <a:ext cx="8075613" cy="4240212"/>
          </a:xfrm>
        </p:spPr>
        <p:txBody>
          <a:bodyPr lIns="0" tIns="0" rIns="0" bIns="0"/>
          <a:lstStyle/>
          <a:p>
            <a:pPr marL="533400" indent="-533400">
              <a:lnSpc>
                <a:spcPct val="80000"/>
              </a:lnSpc>
              <a:spcBef>
                <a:spcPct val="0"/>
              </a:spcBef>
              <a:buFontTx/>
              <a:buNone/>
            </a:pPr>
            <a:r>
              <a:rPr lang="en-US" sz="4200" b="1" dirty="0">
                <a:latin typeface="Calibri" pitchFamily="34" charset="0"/>
              </a:rPr>
              <a:t>	</a:t>
            </a:r>
            <a:r>
              <a:rPr lang="en-US" sz="2800" b="1" dirty="0">
                <a:latin typeface="Calibri" pitchFamily="34" charset="0"/>
              </a:rPr>
              <a:t>Action areas:</a:t>
            </a:r>
          </a:p>
          <a:p>
            <a:pPr marL="533400" indent="-533400">
              <a:lnSpc>
                <a:spcPct val="80000"/>
              </a:lnSpc>
              <a:spcBef>
                <a:spcPct val="0"/>
              </a:spcBef>
              <a:buFontTx/>
              <a:buNone/>
            </a:pPr>
            <a:endParaRPr lang="en-US" sz="2800" u="sng" dirty="0"/>
          </a:p>
          <a:p>
            <a:pPr marL="533400" indent="-533400">
              <a:lnSpc>
                <a:spcPct val="80000"/>
              </a:lnSpc>
            </a:pPr>
            <a:r>
              <a:rPr lang="en-GB" sz="2400" dirty="0"/>
              <a:t>To adopt better governance for health and development</a:t>
            </a:r>
          </a:p>
          <a:p>
            <a:pPr marL="533400" indent="-533400">
              <a:lnSpc>
                <a:spcPct val="80000"/>
              </a:lnSpc>
            </a:pPr>
            <a:r>
              <a:rPr lang="en-US" sz="2400" dirty="0"/>
              <a:t>To promote participation in policy-making and implementation</a:t>
            </a:r>
          </a:p>
          <a:p>
            <a:pPr marL="533400" indent="-533400">
              <a:lnSpc>
                <a:spcPct val="80000"/>
              </a:lnSpc>
            </a:pPr>
            <a:r>
              <a:rPr lang="en-US" sz="2400" dirty="0"/>
              <a:t>To further orient the health sector towards reducing health inequities</a:t>
            </a:r>
          </a:p>
          <a:p>
            <a:pPr marL="533400" indent="-533400">
              <a:lnSpc>
                <a:spcPct val="80000"/>
              </a:lnSpc>
            </a:pPr>
            <a:r>
              <a:rPr lang="en-US" sz="2400" dirty="0"/>
              <a:t>To strengthen global governance and collaboration </a:t>
            </a:r>
          </a:p>
          <a:p>
            <a:pPr marL="533400" indent="-533400">
              <a:lnSpc>
                <a:spcPct val="80000"/>
              </a:lnSpc>
            </a:pPr>
            <a:r>
              <a:rPr lang="en-US" sz="2400" dirty="0"/>
              <a:t>To monitor progress and increase accountability</a:t>
            </a:r>
          </a:p>
          <a:p>
            <a:pPr marL="533400" indent="-533400">
              <a:lnSpc>
                <a:spcPct val="80000"/>
              </a:lnSpc>
              <a:buFontTx/>
              <a:buNone/>
            </a:pPr>
            <a:endParaRPr lang="en-US" sz="2400" dirty="0"/>
          </a:p>
          <a:p>
            <a:pPr marL="533400" indent="-533400">
              <a:lnSpc>
                <a:spcPct val="80000"/>
              </a:lnSpc>
              <a:buFontTx/>
              <a:buNone/>
            </a:pPr>
            <a:r>
              <a:rPr lang="en-GB" sz="2400" b="1" dirty="0">
                <a:latin typeface="Calibri" pitchFamily="34" charset="0"/>
              </a:rPr>
              <a:t>	</a:t>
            </a:r>
          </a:p>
        </p:txBody>
      </p:sp>
      <p:pic>
        <p:nvPicPr>
          <p:cNvPr id="4100" name="Picture 1" descr="WCSDHLOGOH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60350"/>
            <a:ext cx="48260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5334001" y="1447800"/>
            <a:ext cx="3581400"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Line 5"/>
          <p:cNvSpPr>
            <a:spLocks noChangeShapeType="1"/>
          </p:cNvSpPr>
          <p:nvPr/>
        </p:nvSpPr>
        <p:spPr bwMode="auto">
          <a:xfrm>
            <a:off x="5486401" y="533400"/>
            <a:ext cx="3352800"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Footer Placeholder 2"/>
          <p:cNvSpPr>
            <a:spLocks noGrp="1"/>
          </p:cNvSpPr>
          <p:nvPr>
            <p:ph type="ftr" sz="quarter" idx="11"/>
          </p:nvPr>
        </p:nvSpPr>
        <p:spPr>
          <a:xfrm>
            <a:off x="3048000" y="6324600"/>
            <a:ext cx="3733800" cy="441325"/>
          </a:xfrm>
        </p:spPr>
        <p:txBody>
          <a:bodyPr/>
          <a:lstStyle/>
          <a:p>
            <a:r>
              <a:rPr lang="en-US" dirty="0" smtClean="0"/>
              <a:t>Valentine,</a:t>
            </a:r>
            <a:r>
              <a:rPr lang="de-CH" dirty="0" smtClean="0"/>
              <a:t> </a:t>
            </a:r>
            <a:r>
              <a:rPr lang="de-CH" dirty="0"/>
              <a:t>WHO </a:t>
            </a:r>
            <a:r>
              <a:rPr lang="en-US" dirty="0"/>
              <a:t>Health in All Policies Training: </a:t>
            </a:r>
          </a:p>
          <a:p>
            <a:r>
              <a:rPr lang="en-US" dirty="0"/>
              <a:t>Trainers' meeting 24-26 March 2015, Geneva</a:t>
            </a:r>
            <a:endParaRPr lang="de-CH" dirty="0"/>
          </a:p>
          <a:p>
            <a:r>
              <a:rPr lang="en-US" dirty="0" smtClean="0"/>
              <a:t> </a:t>
            </a:r>
            <a:endParaRPr lang="en-GB" dirty="0"/>
          </a:p>
        </p:txBody>
      </p:sp>
    </p:spTree>
    <p:extLst>
      <p:ext uri="{BB962C8B-B14F-4D97-AF65-F5344CB8AC3E}">
        <p14:creationId xmlns:p14="http://schemas.microsoft.com/office/powerpoint/2010/main" val="3458962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CL" sz="2900" dirty="0">
                <a:solidFill>
                  <a:srgbClr val="117CB2"/>
                </a:solidFill>
                <a:latin typeface="Arial" pitchFamily="34" charset="0"/>
                <a:ea typeface="Bodoni SvtyTwo ITC TT-Book"/>
                <a:cs typeface="Times New Roman" pitchFamily="18" charset="0"/>
              </a:rPr>
              <a:t>UN </a:t>
            </a:r>
            <a:r>
              <a:rPr lang="es-CL" sz="2900" dirty="0" err="1">
                <a:solidFill>
                  <a:srgbClr val="117CB2"/>
                </a:solidFill>
                <a:latin typeface="Arial" pitchFamily="34" charset="0"/>
                <a:ea typeface="Bodoni SvtyTwo ITC TT-Book"/>
                <a:cs typeface="Times New Roman" pitchFamily="18" charset="0"/>
              </a:rPr>
              <a:t>Political</a:t>
            </a:r>
            <a:r>
              <a:rPr lang="es-CL" sz="2900" dirty="0">
                <a:solidFill>
                  <a:srgbClr val="117CB2"/>
                </a:solidFill>
                <a:latin typeface="Arial" pitchFamily="34" charset="0"/>
                <a:ea typeface="Bodoni SvtyTwo ITC TT-Book"/>
                <a:cs typeface="Times New Roman" pitchFamily="18" charset="0"/>
              </a:rPr>
              <a:t> </a:t>
            </a:r>
            <a:r>
              <a:rPr lang="es-CL" sz="2900" dirty="0" err="1">
                <a:solidFill>
                  <a:srgbClr val="117CB2"/>
                </a:solidFill>
                <a:latin typeface="Arial" pitchFamily="34" charset="0"/>
                <a:ea typeface="Bodoni SvtyTwo ITC TT-Book"/>
                <a:cs typeface="Times New Roman" pitchFamily="18" charset="0"/>
              </a:rPr>
              <a:t>Declaration</a:t>
            </a:r>
            <a:r>
              <a:rPr lang="es-CL" sz="2900" dirty="0">
                <a:solidFill>
                  <a:srgbClr val="117CB2"/>
                </a:solidFill>
                <a:latin typeface="Arial" pitchFamily="34" charset="0"/>
                <a:ea typeface="Bodoni SvtyTwo ITC TT-Book"/>
                <a:cs typeface="Times New Roman" pitchFamily="18" charset="0"/>
              </a:rPr>
              <a:t> </a:t>
            </a:r>
            <a:r>
              <a:rPr lang="es-CL" sz="2900" dirty="0" err="1">
                <a:solidFill>
                  <a:srgbClr val="117CB2"/>
                </a:solidFill>
                <a:latin typeface="Arial" pitchFamily="34" charset="0"/>
                <a:ea typeface="Bodoni SvtyTwo ITC TT-Book"/>
                <a:cs typeface="Times New Roman" pitchFamily="18" charset="0"/>
              </a:rPr>
              <a:t>on</a:t>
            </a:r>
            <a:r>
              <a:rPr lang="es-CL" sz="2900" dirty="0">
                <a:solidFill>
                  <a:srgbClr val="117CB2"/>
                </a:solidFill>
                <a:latin typeface="Arial" pitchFamily="34" charset="0"/>
                <a:ea typeface="Bodoni SvtyTwo ITC TT-Book"/>
                <a:cs typeface="Times New Roman" pitchFamily="18" charset="0"/>
              </a:rPr>
              <a:t> </a:t>
            </a:r>
            <a:r>
              <a:rPr lang="es-CL" sz="2900" dirty="0" err="1">
                <a:solidFill>
                  <a:srgbClr val="117CB2"/>
                </a:solidFill>
                <a:latin typeface="Arial" pitchFamily="34" charset="0"/>
                <a:ea typeface="Bodoni SvtyTwo ITC TT-Book"/>
                <a:cs typeface="Times New Roman" pitchFamily="18" charset="0"/>
              </a:rPr>
              <a:t>NCDs</a:t>
            </a:r>
            <a:r>
              <a:rPr lang="es-CL" sz="2900" dirty="0">
                <a:solidFill>
                  <a:srgbClr val="117CB2"/>
                </a:solidFill>
                <a:latin typeface="Arial" pitchFamily="34" charset="0"/>
                <a:ea typeface="Bodoni SvtyTwo ITC TT-Book"/>
                <a:cs typeface="Times New Roman" pitchFamily="18" charset="0"/>
              </a:rPr>
              <a:t/>
            </a:r>
            <a:br>
              <a:rPr lang="es-CL" sz="2900" dirty="0">
                <a:solidFill>
                  <a:srgbClr val="117CB2"/>
                </a:solidFill>
                <a:latin typeface="Arial" pitchFamily="34" charset="0"/>
                <a:ea typeface="Bodoni SvtyTwo ITC TT-Book"/>
                <a:cs typeface="Times New Roman" pitchFamily="18" charset="0"/>
              </a:rPr>
            </a:br>
            <a:endParaRPr lang="en-GB" sz="2900" dirty="0">
              <a:solidFill>
                <a:srgbClr val="117CB2"/>
              </a:solidFill>
              <a:latin typeface="Arial" pitchFamily="34" charset="0"/>
              <a:ea typeface="Bodoni SvtyTwo ITC TT-Book"/>
              <a:cs typeface="Times New Roman" pitchFamily="18" charset="0"/>
            </a:endParaRPr>
          </a:p>
        </p:txBody>
      </p:sp>
      <p:sp>
        <p:nvSpPr>
          <p:cNvPr id="4" name="Footer Placeholder 3"/>
          <p:cNvSpPr>
            <a:spLocks noGrp="1"/>
          </p:cNvSpPr>
          <p:nvPr>
            <p:ph type="ftr" sz="quarter" idx="11"/>
          </p:nvPr>
        </p:nvSpPr>
        <p:spPr>
          <a:xfrm>
            <a:off x="3124200" y="6356350"/>
            <a:ext cx="3276600" cy="425450"/>
          </a:xfrm>
        </p:spPr>
        <p:txBody>
          <a:bodyPr/>
          <a:lstStyle/>
          <a:p>
            <a:r>
              <a:rPr lang="en-US" dirty="0" smtClean="0"/>
              <a:t>Valentine,</a:t>
            </a:r>
            <a:r>
              <a:rPr lang="de-CH" dirty="0" smtClean="0"/>
              <a:t> </a:t>
            </a:r>
            <a:r>
              <a:rPr lang="de-CH" dirty="0"/>
              <a:t>WHO </a:t>
            </a:r>
            <a:r>
              <a:rPr lang="en-US" dirty="0"/>
              <a:t>Health in All Policies Training: </a:t>
            </a:r>
          </a:p>
          <a:p>
            <a:r>
              <a:rPr lang="en-US" dirty="0"/>
              <a:t>Trainers' meeting 24-26 March 2015, Geneva</a:t>
            </a:r>
            <a:endParaRPr lang="de-CH"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89" t="13059" r="9328" b="12889"/>
          <a:stretch/>
        </p:blipFill>
        <p:spPr bwMode="auto">
          <a:xfrm>
            <a:off x="228600" y="1199147"/>
            <a:ext cx="8826843" cy="506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5"/>
          <p:cNvSpPr>
            <a:spLocks noChangeShapeType="1"/>
          </p:cNvSpPr>
          <p:nvPr/>
        </p:nvSpPr>
        <p:spPr bwMode="auto">
          <a:xfrm>
            <a:off x="102060" y="914400"/>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Line 5"/>
          <p:cNvSpPr>
            <a:spLocks noChangeShapeType="1"/>
          </p:cNvSpPr>
          <p:nvPr/>
        </p:nvSpPr>
        <p:spPr bwMode="auto">
          <a:xfrm>
            <a:off x="68280" y="381000"/>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76530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15" t="35703" r="7870" b="25927"/>
          <a:stretch/>
        </p:blipFill>
        <p:spPr bwMode="auto">
          <a:xfrm>
            <a:off x="-190726" y="962377"/>
            <a:ext cx="5792857" cy="476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289" y="-304800"/>
            <a:ext cx="8839200" cy="1524000"/>
          </a:xfrm>
        </p:spPr>
        <p:txBody>
          <a:bodyPr>
            <a:noAutofit/>
          </a:bodyPr>
          <a:lstStyle/>
          <a:p>
            <a:pPr algn="l"/>
            <a:r>
              <a:rPr lang="en-US" sz="2800" dirty="0" smtClean="0">
                <a:solidFill>
                  <a:srgbClr val="117CB2"/>
                </a:solidFill>
                <a:latin typeface="Arial" pitchFamily="34" charset="0"/>
                <a:ea typeface="Bodoni SvtyTwo ITC TT-Book"/>
                <a:cs typeface="Times New Roman" pitchFamily="18" charset="0"/>
              </a:rPr>
              <a:t>Post 2015: NCDs</a:t>
            </a:r>
            <a:endParaRPr lang="en-GB" sz="2900" dirty="0">
              <a:solidFill>
                <a:srgbClr val="117CB2"/>
              </a:solidFill>
              <a:latin typeface="Arial" pitchFamily="34" charset="0"/>
              <a:ea typeface="Bodoni SvtyTwo ITC TT-Book"/>
              <a:cs typeface="Times New Roman" pitchFamily="18" charset="0"/>
            </a:endParaRPr>
          </a:p>
        </p:txBody>
      </p:sp>
      <p:sp>
        <p:nvSpPr>
          <p:cNvPr id="5" name="Rectangle 4"/>
          <p:cNvSpPr/>
          <p:nvPr/>
        </p:nvSpPr>
        <p:spPr>
          <a:xfrm>
            <a:off x="533400" y="5715000"/>
            <a:ext cx="4267200" cy="830997"/>
          </a:xfrm>
          <a:prstGeom prst="rect">
            <a:avLst/>
          </a:prstGeom>
        </p:spPr>
        <p:txBody>
          <a:bodyPr wrap="square">
            <a:spAutoFit/>
          </a:bodyPr>
          <a:lstStyle/>
          <a:p>
            <a:r>
              <a:rPr lang="en-US" sz="1600" b="1" dirty="0" smtClean="0"/>
              <a:t>Inequalities in non-communicable diseases and </a:t>
            </a:r>
            <a:r>
              <a:rPr lang="en-GB" sz="1600" b="1" dirty="0" smtClean="0"/>
              <a:t>effective responses; </a:t>
            </a:r>
            <a:r>
              <a:rPr lang="en-US" sz="1600" b="1" dirty="0"/>
              <a:t>The Lancet </a:t>
            </a:r>
            <a:r>
              <a:rPr lang="en-US" sz="1600" b="1" dirty="0" smtClean="0"/>
              <a:t>NCD Action Group; February 2013, The Lancet</a:t>
            </a:r>
            <a:endParaRPr lang="en-GB" sz="1600" dirty="0"/>
          </a:p>
        </p:txBody>
      </p:sp>
      <p:sp>
        <p:nvSpPr>
          <p:cNvPr id="6" name="Rectangle 5"/>
          <p:cNvSpPr/>
          <p:nvPr/>
        </p:nvSpPr>
        <p:spPr>
          <a:xfrm>
            <a:off x="5554132" y="962377"/>
            <a:ext cx="3581401" cy="5770811"/>
          </a:xfrm>
          <a:prstGeom prst="rect">
            <a:avLst/>
          </a:prstGeom>
        </p:spPr>
        <p:txBody>
          <a:bodyPr wrap="square">
            <a:spAutoFit/>
          </a:bodyPr>
          <a:lstStyle/>
          <a:p>
            <a:pPr marL="285750" indent="-285750">
              <a:buFont typeface="Arial" panose="020B0604020202020204" pitchFamily="34" charset="0"/>
              <a:buChar char="•"/>
            </a:pPr>
            <a:r>
              <a:rPr lang="en-US" dirty="0"/>
              <a:t>Enhancement and improvement of </a:t>
            </a:r>
            <a:r>
              <a:rPr lang="en-US" dirty="0" smtClean="0"/>
              <a:t>early </a:t>
            </a:r>
            <a:r>
              <a:rPr lang="en-US" dirty="0"/>
              <a:t>childhood development </a:t>
            </a:r>
            <a:r>
              <a:rPr lang="en-US" dirty="0" smtClean="0"/>
              <a:t>programs and education </a:t>
            </a:r>
            <a:r>
              <a:rPr lang="en-US" dirty="0"/>
              <a:t>for all social </a:t>
            </a:r>
            <a:r>
              <a:rPr lang="en-US" dirty="0" smtClean="0"/>
              <a:t>groups</a:t>
            </a:r>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r>
              <a:rPr lang="en-US" b="1" dirty="0" smtClean="0"/>
              <a:t>Removal </a:t>
            </a:r>
            <a:r>
              <a:rPr lang="en-US" b="1" dirty="0"/>
              <a:t>of barriers to </a:t>
            </a:r>
            <a:r>
              <a:rPr lang="en-US" b="1" dirty="0" smtClean="0"/>
              <a:t>secure employment</a:t>
            </a:r>
          </a:p>
          <a:p>
            <a:pPr marL="285750" indent="-285750">
              <a:buFont typeface="Arial" panose="020B0604020202020204" pitchFamily="34" charset="0"/>
              <a:buChar char="•"/>
            </a:pPr>
            <a:endParaRPr lang="en-US" sz="900" b="1" dirty="0"/>
          </a:p>
          <a:p>
            <a:pPr marL="285750" indent="-285750">
              <a:buFont typeface="Arial" panose="020B0604020202020204" pitchFamily="34" charset="0"/>
              <a:buChar char="•"/>
            </a:pPr>
            <a:r>
              <a:rPr lang="en-US" dirty="0" smtClean="0"/>
              <a:t>Taxation </a:t>
            </a:r>
            <a:r>
              <a:rPr lang="en-US" dirty="0"/>
              <a:t>of tobacco and </a:t>
            </a:r>
            <a:r>
              <a:rPr lang="en-US" dirty="0" err="1" smtClean="0"/>
              <a:t>alcohol,regulation</a:t>
            </a:r>
            <a:r>
              <a:rPr lang="en-US" dirty="0" smtClean="0"/>
              <a:t> </a:t>
            </a:r>
            <a:r>
              <a:rPr lang="en-US" dirty="0"/>
              <a:t>of their production and </a:t>
            </a:r>
            <a:r>
              <a:rPr lang="en-US" dirty="0" smtClean="0"/>
              <a:t> sales</a:t>
            </a:r>
            <a:r>
              <a:rPr lang="en-US" dirty="0"/>
              <a:t>, </a:t>
            </a:r>
            <a:r>
              <a:rPr lang="en-US" dirty="0" smtClean="0"/>
              <a:t>and restriction </a:t>
            </a:r>
            <a:r>
              <a:rPr lang="en-US" dirty="0"/>
              <a:t>of advertising and marketing of these </a:t>
            </a:r>
            <a:r>
              <a:rPr lang="en-US" dirty="0" smtClean="0"/>
              <a:t>products</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dirty="0" smtClean="0"/>
              <a:t>Reduction </a:t>
            </a:r>
            <a:r>
              <a:rPr lang="en-US" dirty="0"/>
              <a:t>of dietary salt intake </a:t>
            </a:r>
            <a:r>
              <a:rPr lang="en-US" dirty="0" smtClean="0"/>
              <a:t>by regulation</a:t>
            </a:r>
            <a:r>
              <a:rPr lang="en-US" dirty="0"/>
              <a:t>, </a:t>
            </a:r>
            <a:r>
              <a:rPr lang="en-US" dirty="0" smtClean="0"/>
              <a:t>well-designed, targeted </a:t>
            </a:r>
            <a:r>
              <a:rPr lang="en-US" dirty="0"/>
              <a:t>public </a:t>
            </a:r>
            <a:r>
              <a:rPr lang="en-US" dirty="0" smtClean="0"/>
              <a:t>education etc.</a:t>
            </a:r>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r>
              <a:rPr lang="en-US" dirty="0" smtClean="0"/>
              <a:t>Improvement of financial and physical access of disadvantaged to healthier diets (subsidies</a:t>
            </a:r>
            <a:r>
              <a:rPr lang="en-US" dirty="0"/>
              <a:t>, agricultural policies</a:t>
            </a:r>
            <a:r>
              <a:rPr lang="en-US" dirty="0" smtClean="0"/>
              <a:t>, regulations</a:t>
            </a:r>
            <a:r>
              <a:rPr lang="en-GB" dirty="0" smtClean="0"/>
              <a:t>) </a:t>
            </a:r>
            <a:endParaRPr lang="en-GB" dirty="0"/>
          </a:p>
        </p:txBody>
      </p:sp>
      <p:sp>
        <p:nvSpPr>
          <p:cNvPr id="8" name="Line 5"/>
          <p:cNvSpPr>
            <a:spLocks noChangeShapeType="1"/>
          </p:cNvSpPr>
          <p:nvPr/>
        </p:nvSpPr>
        <p:spPr bwMode="auto">
          <a:xfrm>
            <a:off x="0" y="945444"/>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Line 5"/>
          <p:cNvSpPr>
            <a:spLocks noChangeShapeType="1"/>
          </p:cNvSpPr>
          <p:nvPr/>
        </p:nvSpPr>
        <p:spPr bwMode="auto">
          <a:xfrm>
            <a:off x="152397" y="22578"/>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a:xfrm>
            <a:off x="3352800" y="6492875"/>
            <a:ext cx="3505200" cy="365125"/>
          </a:xfrm>
        </p:spPr>
        <p:txBody>
          <a:bodyPr/>
          <a:lstStyle/>
          <a:p>
            <a:r>
              <a:rPr lang="en-US" dirty="0"/>
              <a:t>Tang,</a:t>
            </a:r>
            <a:r>
              <a:rPr lang="de-CH" dirty="0"/>
              <a:t> WHO </a:t>
            </a:r>
            <a:r>
              <a:rPr lang="en-US" dirty="0"/>
              <a:t>Health in All Policies Training: </a:t>
            </a:r>
          </a:p>
          <a:p>
            <a:r>
              <a:rPr lang="en-US" dirty="0"/>
              <a:t>Trainers' meeting 24-26 March 2015, Geneva</a:t>
            </a:r>
            <a:endParaRPr lang="de-CH" dirty="0"/>
          </a:p>
        </p:txBody>
      </p:sp>
    </p:spTree>
    <p:extLst>
      <p:ext uri="{BB962C8B-B14F-4D97-AF65-F5344CB8AC3E}">
        <p14:creationId xmlns:p14="http://schemas.microsoft.com/office/powerpoint/2010/main" val="585224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613" t="18383" r="1748" b="45841"/>
          <a:stretch/>
        </p:blipFill>
        <p:spPr bwMode="auto">
          <a:xfrm>
            <a:off x="242944" y="1052736"/>
            <a:ext cx="5616624" cy="1776974"/>
          </a:xfrm>
          <a:prstGeom prst="rect">
            <a:avLst/>
          </a:prstGeom>
          <a:noFill/>
          <a:ln w="28575">
            <a:solidFill>
              <a:schemeClr val="tx1"/>
            </a:solidFill>
            <a:miter lim="800000"/>
            <a:headEnd/>
            <a:tailEnd/>
          </a:ln>
          <a:effectLst>
            <a:outerShdw dist="35921" dir="1158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Down Arrow 4"/>
          <p:cNvSpPr/>
          <p:nvPr/>
        </p:nvSpPr>
        <p:spPr>
          <a:xfrm>
            <a:off x="3899660" y="2996952"/>
            <a:ext cx="1080120" cy="180020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63256" y="163666"/>
            <a:ext cx="8352928" cy="523220"/>
          </a:xfrm>
          <a:prstGeom prst="rect">
            <a:avLst/>
          </a:prstGeom>
          <a:noFill/>
        </p:spPr>
        <p:txBody>
          <a:bodyPr wrap="square" rtlCol="0">
            <a:spAutoFit/>
          </a:bodyPr>
          <a:lstStyle/>
          <a:p>
            <a:pPr algn="ctr"/>
            <a:r>
              <a:rPr lang="en-GB" sz="2800" b="1" dirty="0" smtClean="0">
                <a:solidFill>
                  <a:schemeClr val="accent3">
                    <a:lumMod val="50000"/>
                  </a:schemeClr>
                </a:solidFill>
              </a:rPr>
              <a:t>134</a:t>
            </a:r>
            <a:r>
              <a:rPr lang="en-GB" sz="2800" b="1" baseline="30000" dirty="0" smtClean="0">
                <a:solidFill>
                  <a:schemeClr val="accent3">
                    <a:lumMod val="50000"/>
                  </a:schemeClr>
                </a:solidFill>
              </a:rPr>
              <a:t>th</a:t>
            </a:r>
            <a:r>
              <a:rPr lang="en-GB" sz="2800" b="1" dirty="0" smtClean="0">
                <a:solidFill>
                  <a:schemeClr val="accent3">
                    <a:lumMod val="50000"/>
                  </a:schemeClr>
                </a:solidFill>
              </a:rPr>
              <a:t> Session of the Executive Board in January 2014 </a:t>
            </a:r>
            <a:endParaRPr lang="en-GB" sz="2800" b="1" dirty="0">
              <a:solidFill>
                <a:schemeClr val="accent3">
                  <a:lumMod val="50000"/>
                </a:schemeClr>
              </a:solidFill>
            </a:endParaRPr>
          </a:p>
        </p:txBody>
      </p:sp>
      <p:sp>
        <p:nvSpPr>
          <p:cNvPr id="9" name="TextBox 8"/>
          <p:cNvSpPr txBox="1"/>
          <p:nvPr/>
        </p:nvSpPr>
        <p:spPr>
          <a:xfrm>
            <a:off x="5998669" y="1084716"/>
            <a:ext cx="2592288" cy="1569660"/>
          </a:xfrm>
          <a:prstGeom prst="rect">
            <a:avLst/>
          </a:prstGeom>
          <a:noFill/>
        </p:spPr>
        <p:txBody>
          <a:bodyPr wrap="square" rtlCol="0">
            <a:spAutoFit/>
          </a:bodyPr>
          <a:lstStyle/>
          <a:p>
            <a:r>
              <a:rPr lang="en-GB" sz="2400" b="1" dirty="0">
                <a:solidFill>
                  <a:schemeClr val="accent3">
                    <a:lumMod val="50000"/>
                  </a:schemeClr>
                </a:solidFill>
              </a:rPr>
              <a:t>Report </a:t>
            </a:r>
            <a:r>
              <a:rPr lang="en-GB" sz="2400" b="1" dirty="0" smtClean="0">
                <a:solidFill>
                  <a:schemeClr val="accent3">
                    <a:lumMod val="50000"/>
                  </a:schemeClr>
                </a:solidFill>
              </a:rPr>
              <a:t>prepared by the Secretariat and presented to EB 134</a:t>
            </a:r>
            <a:endParaRPr lang="en-GB" sz="2400" dirty="0"/>
          </a:p>
        </p:txBody>
      </p:sp>
      <p:pic>
        <p:nvPicPr>
          <p:cNvPr id="3076" name="Picture 4" descr="http://www.who.int/entity/governance/eb/who_eb119_061006_130_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7" y="2996952"/>
            <a:ext cx="2281427" cy="1517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59" y="5134926"/>
            <a:ext cx="9177962" cy="523220"/>
          </a:xfrm>
          <a:prstGeom prst="rect">
            <a:avLst/>
          </a:prstGeom>
        </p:spPr>
        <p:txBody>
          <a:bodyPr wrap="none">
            <a:spAutoFit/>
          </a:bodyPr>
          <a:lstStyle/>
          <a:p>
            <a:r>
              <a:rPr lang="en-GB" sz="2800" b="1" dirty="0">
                <a:solidFill>
                  <a:schemeClr val="accent3">
                    <a:lumMod val="50000"/>
                  </a:schemeClr>
                </a:solidFill>
              </a:rPr>
              <a:t>67th Session of the </a:t>
            </a:r>
            <a:r>
              <a:rPr lang="en-GB" sz="2800" b="1" dirty="0" smtClean="0">
                <a:solidFill>
                  <a:schemeClr val="accent3">
                    <a:lumMod val="50000"/>
                  </a:schemeClr>
                </a:solidFill>
              </a:rPr>
              <a:t>WHA, May 2014 </a:t>
            </a:r>
            <a:r>
              <a:rPr lang="en-GB" sz="2800" b="1" dirty="0">
                <a:solidFill>
                  <a:schemeClr val="accent3">
                    <a:lumMod val="50000"/>
                  </a:schemeClr>
                </a:solidFill>
              </a:rPr>
              <a:t>Adopts </a:t>
            </a:r>
            <a:r>
              <a:rPr lang="en-GB" sz="2800" b="1" dirty="0" smtClean="0">
                <a:solidFill>
                  <a:schemeClr val="accent3">
                    <a:lumMod val="50000"/>
                  </a:schemeClr>
                </a:solidFill>
              </a:rPr>
              <a:t>resolution 67.12 </a:t>
            </a:r>
            <a:endParaRPr lang="en-GB" sz="2800" b="1" dirty="0">
              <a:solidFill>
                <a:schemeClr val="accent3">
                  <a:lumMod val="50000"/>
                </a:schemeClr>
              </a:solidFill>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45" y="3140968"/>
            <a:ext cx="2786063"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3124199" y="6356350"/>
            <a:ext cx="3429001" cy="365125"/>
          </a:xfrm>
        </p:spPr>
        <p:txBody>
          <a:bodyPr/>
          <a:lstStyle/>
          <a:p>
            <a:r>
              <a:rPr lang="en-US" dirty="0"/>
              <a:t>Tang,</a:t>
            </a:r>
            <a:r>
              <a:rPr lang="de-CH" dirty="0"/>
              <a:t> WHO </a:t>
            </a:r>
            <a:r>
              <a:rPr lang="en-US" dirty="0"/>
              <a:t>Health in All Policies Training: </a:t>
            </a:r>
          </a:p>
          <a:p>
            <a:r>
              <a:rPr lang="en-US" dirty="0"/>
              <a:t>Trainers' meeting 24-26 March 2015, Geneva</a:t>
            </a:r>
            <a:endParaRPr lang="de-CH" dirty="0"/>
          </a:p>
          <a:p>
            <a:r>
              <a:rPr lang="en-US" dirty="0" smtClean="0"/>
              <a:t> </a:t>
            </a:r>
            <a:endParaRPr lang="de-CH" dirty="0"/>
          </a:p>
        </p:txBody>
      </p:sp>
    </p:spTree>
    <p:extLst>
      <p:ext uri="{BB962C8B-B14F-4D97-AF65-F5344CB8AC3E}">
        <p14:creationId xmlns:p14="http://schemas.microsoft.com/office/powerpoint/2010/main" val="2644134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6355FAAC2FCC4F92F5DC489C93672D" ma:contentTypeVersion="0" ma:contentTypeDescription="Create a new document." ma:contentTypeScope="" ma:versionID="8d03dbe559b67238d92deeea286e383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783614-6ED7-4356-AE30-03C963B92C9E}"/>
</file>

<file path=customXml/itemProps2.xml><?xml version="1.0" encoding="utf-8"?>
<ds:datastoreItem xmlns:ds="http://schemas.openxmlformats.org/officeDocument/2006/customXml" ds:itemID="{0A8309EC-A2BF-4426-8E91-954B24D5F055}"/>
</file>

<file path=customXml/itemProps3.xml><?xml version="1.0" encoding="utf-8"?>
<ds:datastoreItem xmlns:ds="http://schemas.openxmlformats.org/officeDocument/2006/customXml" ds:itemID="{ADAE75B4-CD21-404A-AC27-FA05424BFB26}"/>
</file>

<file path=docProps/app.xml><?xml version="1.0" encoding="utf-8"?>
<Properties xmlns="http://schemas.openxmlformats.org/officeDocument/2006/extended-properties" xmlns:vt="http://schemas.openxmlformats.org/officeDocument/2006/docPropsVTypes">
  <TotalTime>3462</TotalTime>
  <Words>1513</Words>
  <Application>Microsoft Office PowerPoint</Application>
  <PresentationFormat>On-screen Show (4:3)</PresentationFormat>
  <Paragraphs>210</Paragraphs>
  <Slides>17</Slides>
  <Notes>11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Custom Design</vt:lpstr>
      <vt:lpstr>1_Custom Design</vt:lpstr>
      <vt:lpstr>PowerPoint Presentation</vt:lpstr>
      <vt:lpstr>Overview</vt:lpstr>
      <vt:lpstr>PowerPoint Presentation</vt:lpstr>
      <vt:lpstr>Commission on Social Determinants of Health </vt:lpstr>
      <vt:lpstr>Definitions</vt:lpstr>
      <vt:lpstr>                                    The Rio Declaration</vt:lpstr>
      <vt:lpstr>UN Political Declaration on NCDs </vt:lpstr>
      <vt:lpstr>Post 2015: NCDs</vt:lpstr>
      <vt:lpstr>PowerPoint Presentation</vt:lpstr>
      <vt:lpstr>PowerPoint Presentation</vt:lpstr>
      <vt:lpstr>Framework for Country Action Across Sectors </vt:lpstr>
      <vt:lpstr>1. Development of Framework for country action across sectors for health and health equity</vt:lpstr>
      <vt:lpstr>Country Action</vt:lpstr>
      <vt:lpstr>PowerPoint Presentation</vt:lpstr>
      <vt:lpstr>Skills training and capacity</vt:lpstr>
      <vt:lpstr>Towards a Master Global Plan for Training in Working Across Sectors (for discussion)</vt:lpstr>
      <vt:lpstr>Gracias! Merci! Thank you!</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VALENTINE, Nicole Britt</dc:creator>
  <cp:lastModifiedBy>KUZMANOVIC, Aleksandra</cp:lastModifiedBy>
  <cp:revision>264</cp:revision>
  <cp:lastPrinted>2015-03-27T16:02:02Z</cp:lastPrinted>
  <dcterms:created xsi:type="dcterms:W3CDTF">2013-04-04T06:08:44Z</dcterms:created>
  <dcterms:modified xsi:type="dcterms:W3CDTF">2017-03-06T12:54:10Z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0x0101002B6355FAAC2FCC4F92F5DC489C93672D</vt:lpwstr>
  </property>
</Properties>
</file>